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mp4" ContentType="video/mp4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840" r:id="rId1"/>
  </p:sldMasterIdLst>
  <p:sldIdLst>
    <p:sldId id="256" r:id="rId2"/>
    <p:sldId id="295" r:id="rId3"/>
    <p:sldId id="294" r:id="rId4"/>
    <p:sldId id="268" r:id="rId5"/>
    <p:sldId id="270" r:id="rId6"/>
    <p:sldId id="271" r:id="rId7"/>
    <p:sldId id="272" r:id="rId8"/>
    <p:sldId id="273" r:id="rId9"/>
    <p:sldId id="274" r:id="rId10"/>
    <p:sldId id="275" r:id="rId11"/>
    <p:sldId id="276" r:id="rId12"/>
    <p:sldId id="277" r:id="rId13"/>
    <p:sldId id="279" r:id="rId14"/>
    <p:sldId id="280" r:id="rId15"/>
    <p:sldId id="282" r:id="rId16"/>
    <p:sldId id="281" r:id="rId17"/>
    <p:sldId id="283" r:id="rId18"/>
    <p:sldId id="285" r:id="rId19"/>
    <p:sldId id="284" r:id="rId20"/>
    <p:sldId id="289" r:id="rId21"/>
    <p:sldId id="290" r:id="rId22"/>
    <p:sldId id="291" r:id="rId23"/>
    <p:sldId id="296" r:id="rId24"/>
    <p:sldId id="293" r:id="rId25"/>
    <p:sldId id="287" r:id="rId26"/>
    <p:sldId id="286" r:id="rId27"/>
    <p:sldId id="297" r:id="rId2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5353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>
        <p:scale>
          <a:sx n="62" d="100"/>
          <a:sy n="62" d="100"/>
        </p:scale>
        <p:origin x="2412" y="125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51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eg>
</file>

<file path=ppt/media/image19.png>
</file>

<file path=ppt/media/image2.gif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gif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jpg>
</file>

<file path=ppt/media/image5.jpeg>
</file>

<file path=ppt/media/image6.png>
</file>

<file path=ppt/media/image7.png>
</file>

<file path=ppt/media/image8.jpeg>
</file>

<file path=ppt/media/image9.jpe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Титульный слайд">
    <p:bg>
      <p:bgPr>
        <a:solidFill>
          <a:schemeClr val="bg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61872" y="758952"/>
            <a:ext cx="9418320" cy="4041648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7200" baseline="0">
                <a:solidFill>
                  <a:schemeClr val="tx1"/>
                </a:solidFill>
              </a:defRPr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61872" y="4800600"/>
            <a:ext cx="9418320" cy="1691640"/>
          </a:xfrm>
        </p:spPr>
        <p:txBody>
          <a:bodyPr>
            <a:normAutofit/>
          </a:bodyPr>
          <a:lstStyle>
            <a:lvl1pPr marL="0" indent="0" algn="l">
              <a:buNone/>
              <a:defRPr sz="2200" baseline="0">
                <a:solidFill>
                  <a:schemeClr val="tx1">
                    <a:lumMod val="75000"/>
                  </a:schemeClr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ru-RU" smtClean="0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50000"/>
                  </a:schemeClr>
                </a:solidFill>
              </a:defRPr>
            </a:lvl1pPr>
          </a:lstStyle>
          <a:p>
            <a:fld id="{9E016143-E03C-4CFD-AFDC-14E5BDEA754C}" type="datetimeFigureOut">
              <a:rPr lang="en-US" dirty="0"/>
              <a:pPr/>
              <a:t>10/15/2022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</a:schemeClr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33E54A-A8CA-48C1-9504-691B58049D29}" type="datetimeFigureOut">
              <a:rPr lang="en-US" dirty="0"/>
              <a:pPr/>
              <a:t>10/15/2022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48700" y="381000"/>
            <a:ext cx="2476500" cy="5897562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62000" y="381000"/>
            <a:ext cx="7734300" cy="5897562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F6C806-BBF7-471C-9527-881CE2266695}" type="datetimeFigureOut">
              <a:rPr lang="en-US" dirty="0"/>
              <a:pPr/>
              <a:t>10/15/2022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C94063-DF36-4330-A365-08DA1FA5B7D6}" type="datetimeFigureOut">
              <a:rPr lang="en-US" dirty="0"/>
              <a:pPr/>
              <a:t>10/15/2022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1872" y="758952"/>
            <a:ext cx="9418320" cy="4041648"/>
          </a:xfrm>
        </p:spPr>
        <p:txBody>
          <a:bodyPr anchor="b">
            <a:normAutofit/>
          </a:bodyPr>
          <a:lstStyle>
            <a:lvl1pPr>
              <a:lnSpc>
                <a:spcPct val="85000"/>
              </a:lnSpc>
              <a:defRPr sz="7200" b="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4800600"/>
            <a:ext cx="9418320" cy="1691640"/>
          </a:xfrm>
        </p:spPr>
        <p:txBody>
          <a:bodyPr anchor="t">
            <a:normAutofit/>
          </a:bodyPr>
          <a:lstStyle>
            <a:lvl1pPr marL="0" indent="0">
              <a:buNone/>
              <a:defRPr sz="2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8A7C6C-0F39-4D70-8E8D-FE5B9C95FA73}" type="datetimeFigureOut">
              <a:rPr lang="en-US" dirty="0"/>
              <a:pPr/>
              <a:t>10/15/2022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61872" y="1828800"/>
            <a:ext cx="4480560" cy="4351337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26480" y="1828800"/>
            <a:ext cx="4480560" cy="4351337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CFA4AC-08CC-42CE-BD01-C191750A04EC}" type="datetimeFigureOut">
              <a:rPr lang="en-US" dirty="0"/>
              <a:pPr/>
              <a:t>10/15/2022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1713655"/>
            <a:ext cx="4480560" cy="7315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61872" y="2507550"/>
            <a:ext cx="4480560" cy="366465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26480" y="1713655"/>
            <a:ext cx="4480560" cy="731520"/>
          </a:xfrm>
        </p:spPr>
        <p:txBody>
          <a:bodyPr anchor="b">
            <a:norm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None/>
              <a:defRPr lang="en-US" sz="2000" b="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2000"/>
              </a:spcBef>
              <a:buFontTx/>
              <a:buNone/>
            </a:pPr>
            <a:r>
              <a:rPr lang="ru-RU" smtClean="0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26480" y="2507550"/>
            <a:ext cx="4480560" cy="366465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A7A723-92A7-435B-B681-F25B092FEFEB}" type="datetimeFigureOut">
              <a:rPr lang="en-US" dirty="0"/>
              <a:pPr/>
              <a:t>10/15/2022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170639-886C-4FCF-9EAB-ABB5DA3F3F4A}" type="datetimeFigureOut">
              <a:rPr lang="en-US" dirty="0"/>
              <a:pPr/>
              <a:t>10/15/2022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230651-31F4-45D2-98AE-A2108F41BC07}" type="datetimeFigureOut">
              <a:rPr lang="en-US" dirty="0"/>
              <a:pPr/>
              <a:t>10/15/2022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8" y="457200"/>
            <a:ext cx="3200400" cy="1600197"/>
          </a:xfrm>
        </p:spPr>
        <p:txBody>
          <a:bodyPr anchor="b">
            <a:normAutofit/>
          </a:bodyPr>
          <a:lstStyle>
            <a:lvl1pPr>
              <a:defRPr sz="3200" b="0" baseline="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04267" y="685800"/>
            <a:ext cx="6079066" cy="548640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1248" y="2099734"/>
            <a:ext cx="3200400" cy="3810001"/>
          </a:xfrm>
        </p:spPr>
        <p:txBody>
          <a:bodyPr>
            <a:normAutofit/>
          </a:bodyPr>
          <a:lstStyle>
            <a:lvl1pPr marL="0" indent="0">
              <a:lnSpc>
                <a:spcPct val="114000"/>
              </a:lnSpc>
              <a:spcBef>
                <a:spcPts val="800"/>
              </a:spcBef>
              <a:buNone/>
              <a:defRPr sz="13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53789A-C914-4DB1-8815-80B5EC7335C5}" type="datetimeFigureOut">
              <a:rPr lang="en-US" dirty="0"/>
              <a:pPr/>
              <a:t>10/15/2022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5105400"/>
            <a:ext cx="11292840" cy="17526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5257800"/>
            <a:ext cx="9982200" cy="914400"/>
          </a:xfrm>
        </p:spPr>
        <p:txBody>
          <a:bodyPr anchor="b">
            <a:normAutofit/>
          </a:bodyPr>
          <a:lstStyle>
            <a:lvl1pPr>
              <a:defRPr sz="2800" b="0">
                <a:solidFill>
                  <a:schemeClr val="bg1"/>
                </a:solidFill>
              </a:defRPr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11292840" cy="5128923"/>
          </a:xfrm>
          <a:solidFill>
            <a:schemeClr val="accent1"/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4400" y="6108589"/>
            <a:ext cx="9982200" cy="597011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800"/>
              </a:spcBef>
              <a:buNone/>
              <a:defRPr sz="1300">
                <a:solidFill>
                  <a:schemeClr val="bg1">
                    <a:lumMod val="8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6440AA-91A0-436F-8FDB-C0F939DCAE21}" type="datetimeFigureOut">
              <a:rPr lang="en-US" dirty="0"/>
              <a:pPr/>
              <a:t>10/15/2022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1292840" y="0"/>
            <a:ext cx="914400" cy="685800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61872" y="365760"/>
            <a:ext cx="9692640" cy="132556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1828800"/>
            <a:ext cx="8595360" cy="43513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16200000">
            <a:off x="10797542" y="998537"/>
            <a:ext cx="1904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 b="0">
                <a:solidFill>
                  <a:schemeClr val="tx2">
                    <a:lumMod val="20000"/>
                    <a:lumOff val="80000"/>
                  </a:schemeClr>
                </a:solidFill>
              </a:defRPr>
            </a:lvl1pPr>
          </a:lstStyle>
          <a:p>
            <a:fld id="{0E59FD0C-5451-4CA0-86AF-E70AE3279989}" type="datetimeFigureOut">
              <a:rPr lang="en-US" dirty="0"/>
              <a:pPr/>
              <a:t>10/15/2022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16200000">
            <a:off x="9959341" y="4046537"/>
            <a:ext cx="3581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2">
                    <a:lumMod val="20000"/>
                    <a:lumOff val="8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292840" y="6172200"/>
            <a:ext cx="914400" cy="593725"/>
          </a:xfrm>
          <a:prstGeom prst="rect">
            <a:avLst/>
          </a:prstGeom>
        </p:spPr>
        <p:txBody>
          <a:bodyPr vert="horz" lIns="45720" tIns="45720" rIns="45720" bIns="45720" rtlCol="0" anchor="ctr">
            <a:normAutofit/>
          </a:bodyPr>
          <a:lstStyle>
            <a:lvl1pPr algn="ctr">
              <a:defRPr sz="3600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41" r:id="rId1"/>
    <p:sldLayoutId id="2147483842" r:id="rId2"/>
    <p:sldLayoutId id="2147483843" r:id="rId3"/>
    <p:sldLayoutId id="2147483844" r:id="rId4"/>
    <p:sldLayoutId id="2147483845" r:id="rId5"/>
    <p:sldLayoutId id="2147483846" r:id="rId6"/>
    <p:sldLayoutId id="2147483847" r:id="rId7"/>
    <p:sldLayoutId id="2147483848" r:id="rId8"/>
    <p:sldLayoutId id="2147483849" r:id="rId9"/>
    <p:sldLayoutId id="2147483850" r:id="rId10"/>
    <p:sldLayoutId id="2147483851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 spc="-5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5000"/>
        </a:lnSpc>
        <a:spcBef>
          <a:spcPts val="1400"/>
        </a:spcBef>
        <a:spcAft>
          <a:spcPts val="200"/>
        </a:spcAft>
        <a:buClr>
          <a:schemeClr val="accent1"/>
        </a:buClr>
        <a:buSzPct val="80000"/>
        <a:buFont typeface="Arial" pitchFamily="34" charset="0"/>
        <a:buChar char="•"/>
        <a:defRPr sz="1800" kern="1200" spc="10" baseline="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26.png"/><Relationship Id="rId4" Type="http://schemas.openxmlformats.org/officeDocument/2006/relationships/image" Target="../media/image25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30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33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4" Type="http://schemas.openxmlformats.org/officeDocument/2006/relationships/image" Target="../media/image1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39.png"/><Relationship Id="rId4" Type="http://schemas.openxmlformats.org/officeDocument/2006/relationships/image" Target="../media/image38.pn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6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44.pn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jp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gif"/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openxmlformats.org/officeDocument/2006/relationships/image" Target="../media/image9.jpeg"/><Relationship Id="rId7" Type="http://schemas.openxmlformats.org/officeDocument/2006/relationships/image" Target="../media/image13.pn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ru-RU" dirty="0" smtClean="0"/>
              <a:t>Основы </a:t>
            </a:r>
            <a:r>
              <a:rPr lang="en-US" dirty="0" smtClean="0"/>
              <a:t>Python</a:t>
            </a:r>
            <a:endParaRPr lang="ru-RU" dirty="0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ru-RU" dirty="0" smtClean="0"/>
              <a:t>Автор мастер-класса: Зотова Екатерина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8771257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242697" y="280035"/>
            <a:ext cx="9692640" cy="777240"/>
          </a:xfrm>
        </p:spPr>
        <p:txBody>
          <a:bodyPr/>
          <a:lstStyle/>
          <a:p>
            <a:r>
              <a:rPr lang="ru-RU" dirty="0" smtClean="0"/>
              <a:t>Усложним задачу</a:t>
            </a:r>
            <a:endParaRPr lang="ru-RU" dirty="0"/>
          </a:p>
        </p:txBody>
      </p:sp>
      <p:sp>
        <p:nvSpPr>
          <p:cNvPr id="4" name="Объект 3"/>
          <p:cNvSpPr>
            <a:spLocks noGrp="1"/>
          </p:cNvSpPr>
          <p:nvPr>
            <p:ph idx="1"/>
          </p:nvPr>
        </p:nvSpPr>
        <p:spPr>
          <a:xfrm>
            <a:off x="242697" y="1276350"/>
            <a:ext cx="11006136" cy="111620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dirty="0"/>
              <a:t>input( ) – </a:t>
            </a:r>
            <a:r>
              <a:rPr lang="ru-RU" sz="2800" dirty="0"/>
              <a:t>функция, </a:t>
            </a:r>
            <a:r>
              <a:rPr lang="ru-RU" sz="2800" dirty="0" smtClean="0"/>
              <a:t>считывающая информацию </a:t>
            </a:r>
            <a:r>
              <a:rPr lang="ru-RU" sz="2800" dirty="0"/>
              <a:t>с </a:t>
            </a:r>
            <a:r>
              <a:rPr lang="ru-RU" sz="2800" dirty="0" smtClean="0"/>
              <a:t>клавиатуры</a:t>
            </a:r>
          </a:p>
          <a:p>
            <a:r>
              <a:rPr lang="ru-RU" sz="2800" dirty="0" smtClean="0"/>
              <a:t>Переменная объявляется через </a:t>
            </a:r>
            <a:r>
              <a:rPr lang="en-US" sz="2800" dirty="0" smtClean="0"/>
              <a:t>“ = “</a:t>
            </a:r>
            <a:r>
              <a:rPr lang="ru-RU" sz="2800" dirty="0" smtClean="0"/>
              <a:t>. Например: «а = 10»</a:t>
            </a:r>
            <a:endParaRPr lang="ru-RU" sz="2800" dirty="0"/>
          </a:p>
        </p:txBody>
      </p:sp>
      <p:sp>
        <p:nvSpPr>
          <p:cNvPr id="5" name="Прямоугольник 4"/>
          <p:cNvSpPr/>
          <p:nvPr/>
        </p:nvSpPr>
        <p:spPr>
          <a:xfrm>
            <a:off x="242697" y="2611628"/>
            <a:ext cx="11225404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800" dirty="0" smtClean="0"/>
              <a:t>Задача: </a:t>
            </a:r>
          </a:p>
          <a:p>
            <a:r>
              <a:rPr lang="ru-RU" sz="2800" dirty="0" smtClean="0"/>
              <a:t>Считать с клавиатуры фразу, записать её в переменную и вывести её на экран.</a:t>
            </a:r>
          </a:p>
        </p:txBody>
      </p:sp>
      <p:pic>
        <p:nvPicPr>
          <p:cNvPr id="7" name="Рисунок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2697" y="3996623"/>
            <a:ext cx="3605210" cy="1630769"/>
          </a:xfrm>
          <a:prstGeom prst="rect">
            <a:avLst/>
          </a:prstGeom>
        </p:spPr>
      </p:pic>
      <p:sp>
        <p:nvSpPr>
          <p:cNvPr id="10" name="Прямоугольник 9"/>
          <p:cNvSpPr/>
          <p:nvPr/>
        </p:nvSpPr>
        <p:spPr>
          <a:xfrm>
            <a:off x="4864822" y="3996623"/>
            <a:ext cx="5953126" cy="18158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800" dirty="0" smtClean="0">
                <a:solidFill>
                  <a:srgbClr val="FF0000"/>
                </a:solidFill>
                <a:latin typeface="Bahnschrift SemiLight" panose="020B0502040204020203" pitchFamily="34" charset="0"/>
              </a:rPr>
              <a:t>Настоящие программисты никогда не называют свои переменные </a:t>
            </a:r>
            <a:r>
              <a:rPr lang="en-US" sz="2800" dirty="0" smtClean="0">
                <a:solidFill>
                  <a:srgbClr val="FF0000"/>
                </a:solidFill>
                <a:latin typeface="Bahnschrift SemiLight" panose="020B0502040204020203" pitchFamily="34" charset="0"/>
              </a:rPr>
              <a:t>a, b, c – </a:t>
            </a:r>
            <a:r>
              <a:rPr lang="ru-RU" sz="2800" dirty="0" smtClean="0">
                <a:solidFill>
                  <a:srgbClr val="FF0000"/>
                </a:solidFill>
                <a:latin typeface="Bahnschrift SemiLight" panose="020B0502040204020203" pitchFamily="34" charset="0"/>
              </a:rPr>
              <a:t>в них легко запутаться</a:t>
            </a:r>
            <a:endParaRPr lang="ru-RU" sz="2800" dirty="0" smtClean="0">
              <a:sym typeface="Wingdings" panose="05000000000000000000" pitchFamily="2" charset="2"/>
            </a:endParaRPr>
          </a:p>
        </p:txBody>
      </p:sp>
      <p:pic>
        <p:nvPicPr>
          <p:cNvPr id="11" name="Рисунок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9175" y="5344261"/>
            <a:ext cx="2828732" cy="13635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83243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295275" y="365760"/>
            <a:ext cx="10659237" cy="843915"/>
          </a:xfrm>
        </p:spPr>
        <p:txBody>
          <a:bodyPr/>
          <a:lstStyle/>
          <a:p>
            <a:r>
              <a:rPr lang="ru-RU" dirty="0" smtClean="0"/>
              <a:t>Типы данных в </a:t>
            </a:r>
            <a:r>
              <a:rPr lang="en-US" dirty="0" smtClean="0"/>
              <a:t>Python</a:t>
            </a:r>
            <a:endParaRPr lang="ru-RU" dirty="0"/>
          </a:p>
        </p:txBody>
      </p:sp>
      <p:sp>
        <p:nvSpPr>
          <p:cNvPr id="6" name="Объект 3"/>
          <p:cNvSpPr txBox="1">
            <a:spLocks/>
          </p:cNvSpPr>
          <p:nvPr/>
        </p:nvSpPr>
        <p:spPr>
          <a:xfrm>
            <a:off x="295275" y="1847850"/>
            <a:ext cx="1728978" cy="501676"/>
          </a:xfrm>
          <a:prstGeom prst="rect">
            <a:avLst/>
          </a:prstGeom>
        </p:spPr>
        <p:txBody>
          <a:bodyPr wrap="square">
            <a:spAutoFit/>
          </a:bodyPr>
          <a:lstStyle>
            <a:lvl1pPr marL="182880" indent="-182880" algn="l" defTabSz="914400" rtl="0" eaLnBrk="1" latinLnBrk="0" hangingPunct="1">
              <a:lnSpc>
                <a:spcPct val="95000"/>
              </a:lnSpc>
              <a:spcBef>
                <a:spcPts val="1400"/>
              </a:spcBef>
              <a:spcAft>
                <a:spcPts val="200"/>
              </a:spcAft>
              <a:buClr>
                <a:schemeClr val="accent1"/>
              </a:buClr>
              <a:buSzPct val="80000"/>
              <a:buFont typeface="Arial" pitchFamily="34" charset="0"/>
              <a:buChar char="•"/>
              <a:defRPr sz="1800" kern="1200" spc="1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28016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6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9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2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5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ru-RU" sz="2800" dirty="0" smtClean="0"/>
              <a:t>Числа</a:t>
            </a:r>
            <a:endParaRPr lang="ru-RU" sz="2800" dirty="0"/>
          </a:p>
        </p:txBody>
      </p:sp>
      <p:sp>
        <p:nvSpPr>
          <p:cNvPr id="7" name="Объект 3"/>
          <p:cNvSpPr txBox="1">
            <a:spLocks/>
          </p:cNvSpPr>
          <p:nvPr/>
        </p:nvSpPr>
        <p:spPr>
          <a:xfrm>
            <a:off x="3429000" y="1839175"/>
            <a:ext cx="3136899" cy="501676"/>
          </a:xfrm>
          <a:prstGeom prst="rect">
            <a:avLst/>
          </a:prstGeom>
        </p:spPr>
        <p:txBody>
          <a:bodyPr wrap="square">
            <a:spAutoFit/>
          </a:bodyPr>
          <a:lstStyle>
            <a:lvl1pPr marL="182880" indent="-182880" algn="l" defTabSz="914400" rtl="0" eaLnBrk="1" latinLnBrk="0" hangingPunct="1">
              <a:lnSpc>
                <a:spcPct val="95000"/>
              </a:lnSpc>
              <a:spcBef>
                <a:spcPts val="1400"/>
              </a:spcBef>
              <a:spcAft>
                <a:spcPts val="200"/>
              </a:spcAft>
              <a:buClr>
                <a:schemeClr val="accent1"/>
              </a:buClr>
              <a:buSzPct val="80000"/>
              <a:buFont typeface="Arial" pitchFamily="34" charset="0"/>
              <a:buChar char="•"/>
              <a:defRPr sz="1800" kern="1200" spc="1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28016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6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9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2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5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ru-RU" sz="2800" dirty="0" err="1" smtClean="0"/>
              <a:t>Спискообразные</a:t>
            </a:r>
            <a:endParaRPr lang="ru-RU" sz="2800" dirty="0"/>
          </a:p>
        </p:txBody>
      </p:sp>
      <p:sp>
        <p:nvSpPr>
          <p:cNvPr id="8" name="Объект 3"/>
          <p:cNvSpPr txBox="1">
            <a:spLocks/>
          </p:cNvSpPr>
          <p:nvPr/>
        </p:nvSpPr>
        <p:spPr>
          <a:xfrm>
            <a:off x="8160925" y="1847850"/>
            <a:ext cx="2002250" cy="501676"/>
          </a:xfrm>
          <a:prstGeom prst="rect">
            <a:avLst/>
          </a:prstGeom>
        </p:spPr>
        <p:txBody>
          <a:bodyPr wrap="square">
            <a:spAutoFit/>
          </a:bodyPr>
          <a:lstStyle>
            <a:lvl1pPr marL="182880" indent="-182880" algn="l" defTabSz="914400" rtl="0" eaLnBrk="1" latinLnBrk="0" hangingPunct="1">
              <a:lnSpc>
                <a:spcPct val="95000"/>
              </a:lnSpc>
              <a:spcBef>
                <a:spcPts val="1400"/>
              </a:spcBef>
              <a:spcAft>
                <a:spcPts val="200"/>
              </a:spcAft>
              <a:buClr>
                <a:schemeClr val="accent1"/>
              </a:buClr>
              <a:buSzPct val="80000"/>
              <a:buFont typeface="Arial" pitchFamily="34" charset="0"/>
              <a:buChar char="•"/>
              <a:defRPr sz="1800" kern="1200" spc="1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28016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6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9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2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5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ru-RU" sz="2800" dirty="0" smtClean="0"/>
              <a:t>Строки</a:t>
            </a:r>
            <a:endParaRPr lang="ru-RU" sz="2800" dirty="0"/>
          </a:p>
        </p:txBody>
      </p:sp>
      <p:sp>
        <p:nvSpPr>
          <p:cNvPr id="9" name="Объект 3"/>
          <p:cNvSpPr txBox="1">
            <a:spLocks/>
          </p:cNvSpPr>
          <p:nvPr/>
        </p:nvSpPr>
        <p:spPr>
          <a:xfrm>
            <a:off x="295275" y="3044126"/>
            <a:ext cx="3279413" cy="1116203"/>
          </a:xfrm>
          <a:prstGeom prst="rect">
            <a:avLst/>
          </a:prstGeom>
        </p:spPr>
        <p:txBody>
          <a:bodyPr wrap="square">
            <a:spAutoFit/>
          </a:bodyPr>
          <a:lstStyle>
            <a:lvl1pPr marL="182880" indent="-182880" algn="l" defTabSz="914400" rtl="0" eaLnBrk="1" latinLnBrk="0" hangingPunct="1">
              <a:lnSpc>
                <a:spcPct val="95000"/>
              </a:lnSpc>
              <a:spcBef>
                <a:spcPts val="1400"/>
              </a:spcBef>
              <a:spcAft>
                <a:spcPts val="200"/>
              </a:spcAft>
              <a:buClr>
                <a:schemeClr val="accent1"/>
              </a:buClr>
              <a:buSzPct val="80000"/>
              <a:buFont typeface="Arial" pitchFamily="34" charset="0"/>
              <a:buChar char="•"/>
              <a:defRPr sz="1800" kern="1200" spc="1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28016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6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9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2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5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 sz="2800" dirty="0" smtClean="0"/>
              <a:t>Целые</a:t>
            </a:r>
          </a:p>
          <a:p>
            <a:r>
              <a:rPr lang="ru-RU" sz="2800" dirty="0" smtClean="0"/>
              <a:t>Вещественные</a:t>
            </a:r>
            <a:endParaRPr lang="ru-RU" sz="2800" dirty="0"/>
          </a:p>
        </p:txBody>
      </p:sp>
      <p:sp>
        <p:nvSpPr>
          <p:cNvPr id="10" name="Объект 3"/>
          <p:cNvSpPr txBox="1">
            <a:spLocks/>
          </p:cNvSpPr>
          <p:nvPr/>
        </p:nvSpPr>
        <p:spPr>
          <a:xfrm>
            <a:off x="7815072" y="3140101"/>
            <a:ext cx="2348103" cy="501676"/>
          </a:xfrm>
          <a:prstGeom prst="rect">
            <a:avLst/>
          </a:prstGeom>
        </p:spPr>
        <p:txBody>
          <a:bodyPr wrap="square">
            <a:spAutoFit/>
          </a:bodyPr>
          <a:lstStyle>
            <a:lvl1pPr marL="182880" indent="-182880" algn="l" defTabSz="914400" rtl="0" eaLnBrk="1" latinLnBrk="0" hangingPunct="1">
              <a:lnSpc>
                <a:spcPct val="95000"/>
              </a:lnSpc>
              <a:spcBef>
                <a:spcPts val="1400"/>
              </a:spcBef>
              <a:spcAft>
                <a:spcPts val="200"/>
              </a:spcAft>
              <a:buClr>
                <a:schemeClr val="accent1"/>
              </a:buClr>
              <a:buSzPct val="80000"/>
              <a:buFont typeface="Arial" pitchFamily="34" charset="0"/>
              <a:buChar char="•"/>
              <a:defRPr sz="1800" kern="1200" spc="1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28016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6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9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2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5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ru-RU" sz="2800" dirty="0"/>
          </a:p>
        </p:txBody>
      </p:sp>
      <p:sp>
        <p:nvSpPr>
          <p:cNvPr id="11" name="Объект 3"/>
          <p:cNvSpPr txBox="1">
            <a:spLocks/>
          </p:cNvSpPr>
          <p:nvPr/>
        </p:nvSpPr>
        <p:spPr>
          <a:xfrm>
            <a:off x="3733609" y="3117902"/>
            <a:ext cx="2348103" cy="2345257"/>
          </a:xfrm>
          <a:prstGeom prst="rect">
            <a:avLst/>
          </a:prstGeom>
        </p:spPr>
        <p:txBody>
          <a:bodyPr wrap="square">
            <a:spAutoFit/>
          </a:bodyPr>
          <a:lstStyle>
            <a:lvl1pPr marL="182880" indent="-182880" algn="l" defTabSz="914400" rtl="0" eaLnBrk="1" latinLnBrk="0" hangingPunct="1">
              <a:lnSpc>
                <a:spcPct val="95000"/>
              </a:lnSpc>
              <a:spcBef>
                <a:spcPts val="1400"/>
              </a:spcBef>
              <a:spcAft>
                <a:spcPts val="200"/>
              </a:spcAft>
              <a:buClr>
                <a:schemeClr val="accent1"/>
              </a:buClr>
              <a:buSzPct val="80000"/>
              <a:buFont typeface="Arial" pitchFamily="34" charset="0"/>
              <a:buChar char="•"/>
              <a:defRPr sz="1800" kern="1200" spc="1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28016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6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9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2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5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 sz="2800" dirty="0" smtClean="0"/>
              <a:t>Списки</a:t>
            </a:r>
          </a:p>
          <a:p>
            <a:r>
              <a:rPr lang="ru-RU" sz="2800" dirty="0" smtClean="0"/>
              <a:t>Множество</a:t>
            </a:r>
          </a:p>
          <a:p>
            <a:r>
              <a:rPr lang="ru-RU" sz="2800" dirty="0" smtClean="0"/>
              <a:t>Кортежи</a:t>
            </a:r>
          </a:p>
          <a:p>
            <a:r>
              <a:rPr lang="ru-RU" sz="2800" dirty="0" smtClean="0"/>
              <a:t>Словарь</a:t>
            </a:r>
            <a:endParaRPr lang="ru-RU" sz="2800" dirty="0"/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56401" y="2907310"/>
            <a:ext cx="4521200" cy="28457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68371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271272" y="126834"/>
            <a:ext cx="9692640" cy="993140"/>
          </a:xfrm>
        </p:spPr>
        <p:txBody>
          <a:bodyPr/>
          <a:lstStyle/>
          <a:p>
            <a:r>
              <a:rPr lang="ru-RU" dirty="0" smtClean="0"/>
              <a:t>Как получить из строки…</a:t>
            </a:r>
            <a:endParaRPr lang="ru-RU" dirty="0"/>
          </a:p>
        </p:txBody>
      </p:sp>
      <p:sp>
        <p:nvSpPr>
          <p:cNvPr id="4" name="Объект 3"/>
          <p:cNvSpPr txBox="1">
            <a:spLocks/>
          </p:cNvSpPr>
          <p:nvPr/>
        </p:nvSpPr>
        <p:spPr>
          <a:xfrm>
            <a:off x="271272" y="1525843"/>
            <a:ext cx="9583928" cy="501676"/>
          </a:xfrm>
          <a:prstGeom prst="rect">
            <a:avLst/>
          </a:prstGeom>
        </p:spPr>
        <p:txBody>
          <a:bodyPr wrap="square">
            <a:spAutoFit/>
          </a:bodyPr>
          <a:lstStyle>
            <a:lvl1pPr marL="182880" indent="-182880" algn="l" defTabSz="914400" rtl="0" eaLnBrk="1" latinLnBrk="0" hangingPunct="1">
              <a:lnSpc>
                <a:spcPct val="95000"/>
              </a:lnSpc>
              <a:spcBef>
                <a:spcPts val="1400"/>
              </a:spcBef>
              <a:spcAft>
                <a:spcPts val="200"/>
              </a:spcAft>
              <a:buClr>
                <a:schemeClr val="accent1"/>
              </a:buClr>
              <a:buSzPct val="80000"/>
              <a:buFont typeface="Arial" pitchFamily="34" charset="0"/>
              <a:buChar char="•"/>
              <a:defRPr sz="1800" kern="1200" spc="1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28016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6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9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2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5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ru-RU" sz="2800" dirty="0" smtClean="0"/>
              <a:t>Целое число – </a:t>
            </a:r>
            <a:r>
              <a:rPr lang="en-US" sz="2800" dirty="0" err="1" smtClean="0"/>
              <a:t>int</a:t>
            </a:r>
            <a:r>
              <a:rPr lang="ru-RU" sz="2800" dirty="0" smtClean="0"/>
              <a:t>(</a:t>
            </a:r>
            <a:r>
              <a:rPr lang="en-US" sz="2800" dirty="0" smtClean="0"/>
              <a:t>)  (</a:t>
            </a:r>
            <a:r>
              <a:rPr lang="ru-RU" sz="2800" dirty="0" smtClean="0"/>
              <a:t>от англ. </a:t>
            </a:r>
            <a:r>
              <a:rPr lang="en-US" sz="2800" dirty="0" smtClean="0"/>
              <a:t>Integer –</a:t>
            </a:r>
            <a:r>
              <a:rPr lang="ru-RU" sz="2800" dirty="0" smtClean="0"/>
              <a:t> целочисленное)</a:t>
            </a:r>
            <a:endParaRPr lang="ru-RU" sz="2800" dirty="0"/>
          </a:p>
        </p:txBody>
      </p:sp>
      <p:sp>
        <p:nvSpPr>
          <p:cNvPr id="5" name="Объект 3"/>
          <p:cNvSpPr txBox="1">
            <a:spLocks/>
          </p:cNvSpPr>
          <p:nvPr/>
        </p:nvSpPr>
        <p:spPr>
          <a:xfrm>
            <a:off x="271272" y="4084286"/>
            <a:ext cx="10803128" cy="501676"/>
          </a:xfrm>
          <a:prstGeom prst="rect">
            <a:avLst/>
          </a:prstGeom>
        </p:spPr>
        <p:txBody>
          <a:bodyPr wrap="square">
            <a:spAutoFit/>
          </a:bodyPr>
          <a:lstStyle>
            <a:lvl1pPr marL="182880" indent="-182880" algn="l" defTabSz="914400" rtl="0" eaLnBrk="1" latinLnBrk="0" hangingPunct="1">
              <a:lnSpc>
                <a:spcPct val="95000"/>
              </a:lnSpc>
              <a:spcBef>
                <a:spcPts val="1400"/>
              </a:spcBef>
              <a:spcAft>
                <a:spcPts val="200"/>
              </a:spcAft>
              <a:buClr>
                <a:schemeClr val="accent1"/>
              </a:buClr>
              <a:buSzPct val="80000"/>
              <a:buFont typeface="Arial" pitchFamily="34" charset="0"/>
              <a:buChar char="•"/>
              <a:defRPr sz="1800" kern="1200" spc="1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28016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6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9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2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5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ru-RU" sz="2800" dirty="0" smtClean="0"/>
              <a:t>Вещественное число – </a:t>
            </a:r>
            <a:r>
              <a:rPr lang="en-US" sz="2800" dirty="0" smtClean="0"/>
              <a:t>float</a:t>
            </a:r>
            <a:r>
              <a:rPr lang="ru-RU" sz="2800" dirty="0" smtClean="0"/>
              <a:t>(</a:t>
            </a:r>
            <a:r>
              <a:rPr lang="en-US" sz="2800" dirty="0" smtClean="0"/>
              <a:t>)  (</a:t>
            </a:r>
            <a:r>
              <a:rPr lang="ru-RU" sz="2800" dirty="0" smtClean="0"/>
              <a:t>от англ. </a:t>
            </a:r>
            <a:r>
              <a:rPr lang="en-US" sz="2800" dirty="0" smtClean="0"/>
              <a:t>float –</a:t>
            </a:r>
            <a:r>
              <a:rPr lang="ru-RU" sz="2800" dirty="0" smtClean="0"/>
              <a:t> вещественное)</a:t>
            </a:r>
            <a:endParaRPr lang="ru-RU" sz="2800" dirty="0"/>
          </a:p>
        </p:txBody>
      </p:sp>
      <p:pic>
        <p:nvPicPr>
          <p:cNvPr id="8" name="Рисунок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8299" y="2430835"/>
            <a:ext cx="2905125" cy="1333449"/>
          </a:xfrm>
          <a:prstGeom prst="rect">
            <a:avLst/>
          </a:prstGeom>
        </p:spPr>
      </p:pic>
      <p:pic>
        <p:nvPicPr>
          <p:cNvPr id="9" name="Рисунок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61536" y="2433388"/>
            <a:ext cx="3140964" cy="1340836"/>
          </a:xfrm>
          <a:prstGeom prst="rect">
            <a:avLst/>
          </a:prstGeom>
        </p:spPr>
      </p:pic>
      <p:pic>
        <p:nvPicPr>
          <p:cNvPr id="11" name="Рисунок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8300" y="5167580"/>
            <a:ext cx="2905125" cy="1181100"/>
          </a:xfrm>
          <a:prstGeom prst="rect">
            <a:avLst/>
          </a:prstGeom>
        </p:spPr>
      </p:pic>
      <p:pic>
        <p:nvPicPr>
          <p:cNvPr id="12" name="Рисунок 1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161536" y="5286642"/>
            <a:ext cx="4181475" cy="942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97796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309372" y="264160"/>
            <a:ext cx="9692640" cy="916940"/>
          </a:xfrm>
        </p:spPr>
        <p:txBody>
          <a:bodyPr/>
          <a:lstStyle/>
          <a:p>
            <a:r>
              <a:rPr lang="ru-RU" dirty="0" smtClean="0"/>
              <a:t>Калькулятор. Начало</a:t>
            </a:r>
            <a:endParaRPr lang="ru-RU" dirty="0"/>
          </a:p>
        </p:txBody>
      </p:sp>
      <p:sp>
        <p:nvSpPr>
          <p:cNvPr id="3" name="TextBox 2"/>
          <p:cNvSpPr txBox="1"/>
          <p:nvPr/>
        </p:nvSpPr>
        <p:spPr>
          <a:xfrm>
            <a:off x="309372" y="1625600"/>
            <a:ext cx="97663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dirty="0" smtClean="0"/>
              <a:t>Какие самые базовые операции есть у калькулятора?</a:t>
            </a:r>
            <a:endParaRPr lang="ru-RU" sz="2800" dirty="0"/>
          </a:p>
        </p:txBody>
      </p:sp>
      <p:sp>
        <p:nvSpPr>
          <p:cNvPr id="4" name="TextBox 3"/>
          <p:cNvSpPr txBox="1"/>
          <p:nvPr/>
        </p:nvSpPr>
        <p:spPr>
          <a:xfrm>
            <a:off x="309372" y="2440920"/>
            <a:ext cx="3729228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600" dirty="0" smtClean="0"/>
              <a:t>Сложение</a:t>
            </a:r>
            <a:endParaRPr lang="en-US" sz="3600" dirty="0" smtClean="0"/>
          </a:p>
          <a:p>
            <a:endParaRPr lang="ru-RU" sz="3600" dirty="0" smtClean="0"/>
          </a:p>
          <a:p>
            <a:r>
              <a:rPr lang="ru-RU" sz="3600" dirty="0" smtClean="0"/>
              <a:t>Вычитание</a:t>
            </a:r>
            <a:endParaRPr lang="en-US" sz="3600" dirty="0" smtClean="0"/>
          </a:p>
          <a:p>
            <a:endParaRPr lang="ru-RU" sz="3600" dirty="0" smtClean="0"/>
          </a:p>
          <a:p>
            <a:r>
              <a:rPr lang="ru-RU" sz="3600" dirty="0" smtClean="0"/>
              <a:t>Умножение</a:t>
            </a:r>
            <a:endParaRPr lang="en-US" sz="3600" dirty="0" smtClean="0"/>
          </a:p>
          <a:p>
            <a:endParaRPr lang="ru-RU" sz="3600" dirty="0" smtClean="0"/>
          </a:p>
          <a:p>
            <a:r>
              <a:rPr lang="ru-RU" sz="3600" dirty="0" smtClean="0"/>
              <a:t>Деление</a:t>
            </a:r>
            <a:endParaRPr lang="en-US" sz="3600" dirty="0" smtClean="0"/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95799" y="3106375"/>
            <a:ext cx="6037073" cy="26394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88102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2872" y="2830492"/>
            <a:ext cx="6877050" cy="3390900"/>
          </a:xfrm>
          <a:prstGeom prst="rect">
            <a:avLst/>
          </a:prstGeom>
        </p:spPr>
      </p:pic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372872" y="391160"/>
            <a:ext cx="9692640" cy="1361440"/>
          </a:xfrm>
        </p:spPr>
        <p:txBody>
          <a:bodyPr>
            <a:normAutofit/>
          </a:bodyPr>
          <a:lstStyle/>
          <a:p>
            <a:r>
              <a:rPr lang="ru-RU" dirty="0" smtClean="0"/>
              <a:t>Калькулятор. Начало</a:t>
            </a:r>
            <a:br>
              <a:rPr lang="ru-RU" dirty="0" smtClean="0"/>
            </a:br>
            <a:endParaRPr lang="ru-RU" dirty="0"/>
          </a:p>
        </p:txBody>
      </p:sp>
      <p:sp>
        <p:nvSpPr>
          <p:cNvPr id="3" name="TextBox 2"/>
          <p:cNvSpPr txBox="1"/>
          <p:nvPr/>
        </p:nvSpPr>
        <p:spPr>
          <a:xfrm>
            <a:off x="372872" y="1651000"/>
            <a:ext cx="10790428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dirty="0" smtClean="0"/>
              <a:t>Задача: </a:t>
            </a:r>
          </a:p>
          <a:p>
            <a:r>
              <a:rPr lang="ru-RU" sz="2800" dirty="0" smtClean="0"/>
              <a:t>На вход даются два целых числа, нужно вывести их сумму.</a:t>
            </a:r>
            <a:endParaRPr lang="ru-RU" sz="2800" dirty="0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2872" y="2830492"/>
            <a:ext cx="6496050" cy="1704975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2872" y="2830492"/>
            <a:ext cx="7496175" cy="923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70158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372872" y="365760"/>
            <a:ext cx="9692640" cy="993140"/>
          </a:xfrm>
        </p:spPr>
        <p:txBody>
          <a:bodyPr/>
          <a:lstStyle/>
          <a:p>
            <a:r>
              <a:rPr lang="ru-RU" dirty="0" smtClean="0"/>
              <a:t>Калькулятор. Учимся говорить</a:t>
            </a:r>
            <a:endParaRPr lang="ru-RU" dirty="0"/>
          </a:p>
        </p:txBody>
      </p:sp>
      <p:sp>
        <p:nvSpPr>
          <p:cNvPr id="3" name="TextBox 2"/>
          <p:cNvSpPr txBox="1"/>
          <p:nvPr/>
        </p:nvSpPr>
        <p:spPr>
          <a:xfrm>
            <a:off x="372872" y="1828800"/>
            <a:ext cx="86868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600" dirty="0" smtClean="0"/>
              <a:t>Есть несколько вариантов вывода:</a:t>
            </a:r>
            <a:endParaRPr lang="ru-RU" sz="3600" dirty="0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897" y="2693986"/>
            <a:ext cx="4619625" cy="962025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5219192" y="2913389"/>
            <a:ext cx="60833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dirty="0" smtClean="0"/>
              <a:t>1) Перечислить всё через запятую</a:t>
            </a:r>
            <a:endParaRPr lang="ru-RU" sz="2800" dirty="0"/>
          </a:p>
        </p:txBody>
      </p:sp>
      <p:pic>
        <p:nvPicPr>
          <p:cNvPr id="6" name="Рисунок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897" y="4018067"/>
            <a:ext cx="7983728" cy="768073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8178800" y="3925051"/>
            <a:ext cx="344170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/>
              <a:t>2) </a:t>
            </a:r>
            <a:r>
              <a:rPr lang="ru-RU" sz="2800" dirty="0" smtClean="0"/>
              <a:t>С помощью </a:t>
            </a:r>
            <a:r>
              <a:rPr lang="en-US" sz="2800" dirty="0" smtClean="0"/>
              <a:t>f-</a:t>
            </a:r>
            <a:r>
              <a:rPr lang="ru-RU" sz="2800" dirty="0" smtClean="0"/>
              <a:t>строки</a:t>
            </a:r>
            <a:endParaRPr lang="ru-RU" sz="2800" dirty="0"/>
          </a:p>
        </p:txBody>
      </p:sp>
      <p:pic>
        <p:nvPicPr>
          <p:cNvPr id="9" name="Рисунок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897" y="5148196"/>
            <a:ext cx="11119355" cy="566804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64897" y="6067466"/>
            <a:ext cx="969264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/>
              <a:t>3) </a:t>
            </a:r>
            <a:r>
              <a:rPr lang="ru-RU" sz="2800" dirty="0" smtClean="0"/>
              <a:t>С помощью функции форматирования</a:t>
            </a:r>
            <a:endParaRPr lang="ru-RU" sz="2800" dirty="0"/>
          </a:p>
        </p:txBody>
      </p:sp>
    </p:spTree>
    <p:extLst>
      <p:ext uri="{BB962C8B-B14F-4D97-AF65-F5344CB8AC3E}">
        <p14:creationId xmlns:p14="http://schemas.microsoft.com/office/powerpoint/2010/main" val="11841017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19100" y="226060"/>
            <a:ext cx="9692640" cy="904240"/>
          </a:xfrm>
        </p:spPr>
        <p:txBody>
          <a:bodyPr/>
          <a:lstStyle/>
          <a:p>
            <a:r>
              <a:rPr lang="ru-RU" dirty="0" smtClean="0"/>
              <a:t>Калькулятор. Учимся говорить</a:t>
            </a:r>
            <a:endParaRPr lang="ru-RU" dirty="0"/>
          </a:p>
        </p:txBody>
      </p:sp>
      <p:sp>
        <p:nvSpPr>
          <p:cNvPr id="3" name="TextBox 2"/>
          <p:cNvSpPr txBox="1"/>
          <p:nvPr/>
        </p:nvSpPr>
        <p:spPr>
          <a:xfrm>
            <a:off x="566928" y="1684297"/>
            <a:ext cx="9544812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dirty="0" smtClean="0"/>
              <a:t>Задача: </a:t>
            </a:r>
          </a:p>
          <a:p>
            <a:r>
              <a:rPr lang="ru-RU" sz="2800" dirty="0" smtClean="0"/>
              <a:t>На вход даются два целых числа, необходимо вывести «Я сложил «число 1» и «число 2» и получил «сумма числа 1 и числа 2».</a:t>
            </a:r>
            <a:endParaRPr lang="ru-RU" sz="2800" dirty="0"/>
          </a:p>
        </p:txBody>
      </p:sp>
      <p:sp>
        <p:nvSpPr>
          <p:cNvPr id="5" name="TextBox 4"/>
          <p:cNvSpPr txBox="1"/>
          <p:nvPr/>
        </p:nvSpPr>
        <p:spPr>
          <a:xfrm>
            <a:off x="558800" y="4318000"/>
            <a:ext cx="3175000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200" dirty="0" smtClean="0">
                <a:latin typeface="Bahnschrift SemiLight" panose="020B0502040204020203" pitchFamily="34" charset="0"/>
              </a:rPr>
              <a:t>Пример: </a:t>
            </a:r>
          </a:p>
          <a:p>
            <a:r>
              <a:rPr lang="ru-RU" sz="3200" dirty="0" smtClean="0">
                <a:latin typeface="Bahnschrift SemiLight" panose="020B0502040204020203" pitchFamily="34" charset="0"/>
              </a:rPr>
              <a:t>Ввод:</a:t>
            </a:r>
            <a:endParaRPr lang="ru-RU" sz="3200" dirty="0">
              <a:latin typeface="Bahnschrift SemiLight" panose="020B0502040204020203" pitchFamily="34" charset="0"/>
            </a:endParaRPr>
          </a:p>
          <a:p>
            <a:r>
              <a:rPr lang="ru-RU" sz="3200" dirty="0" smtClean="0">
                <a:latin typeface="Bahnschrift SemiLight" panose="020B0502040204020203" pitchFamily="34" charset="0"/>
              </a:rPr>
              <a:t>1</a:t>
            </a:r>
          </a:p>
          <a:p>
            <a:r>
              <a:rPr lang="ru-RU" sz="3200" dirty="0" smtClean="0">
                <a:latin typeface="Bahnschrift SemiLight" panose="020B0502040204020203" pitchFamily="34" charset="0"/>
              </a:rPr>
              <a:t>2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2438400" y="4871997"/>
            <a:ext cx="586740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dirty="0" smtClean="0">
                <a:latin typeface="Bahnschrift SemiLight" panose="020B0502040204020203" pitchFamily="34" charset="0"/>
              </a:rPr>
              <a:t>Вывод:</a:t>
            </a:r>
          </a:p>
          <a:p>
            <a:r>
              <a:rPr lang="ru-RU" sz="2800" dirty="0" smtClean="0">
                <a:latin typeface="Bahnschrift SemiLight" panose="020B0502040204020203" pitchFamily="34" charset="0"/>
              </a:rPr>
              <a:t>«Я сложил 1 и 2 и получил 3»</a:t>
            </a:r>
            <a:endParaRPr lang="ru-RU" sz="2800" dirty="0">
              <a:latin typeface="Bahnschrift SemiLight" panose="020B0502040204020203" pitchFamily="34" charset="0"/>
            </a:endParaRPr>
          </a:p>
        </p:txBody>
      </p:sp>
      <p:pic>
        <p:nvPicPr>
          <p:cNvPr id="7" name="Рисунок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12" y="4317900"/>
            <a:ext cx="11787188" cy="20622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87202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69672" y="226060"/>
            <a:ext cx="9692640" cy="967740"/>
          </a:xfrm>
        </p:spPr>
        <p:txBody>
          <a:bodyPr/>
          <a:lstStyle/>
          <a:p>
            <a:r>
              <a:rPr lang="ru-RU" dirty="0" smtClean="0"/>
              <a:t>А что если…</a:t>
            </a:r>
            <a:endParaRPr lang="ru-RU" dirty="0"/>
          </a:p>
        </p:txBody>
      </p:sp>
      <p:sp>
        <p:nvSpPr>
          <p:cNvPr id="4" name="TextBox 3"/>
          <p:cNvSpPr txBox="1"/>
          <p:nvPr/>
        </p:nvSpPr>
        <p:spPr>
          <a:xfrm>
            <a:off x="169672" y="1346200"/>
            <a:ext cx="4135628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dirty="0" smtClean="0">
                <a:solidFill>
                  <a:srgbClr val="FF0000"/>
                </a:solidFill>
                <a:latin typeface="Bahnschrift SemiLight" panose="020B0502040204020203" pitchFamily="34" charset="0"/>
              </a:rPr>
              <a:t>Что если…</a:t>
            </a:r>
          </a:p>
          <a:p>
            <a:endParaRPr lang="ru-RU" sz="2800" dirty="0" smtClean="0">
              <a:solidFill>
                <a:srgbClr val="FF0000"/>
              </a:solidFill>
              <a:latin typeface="Bahnschrift SemiLight" panose="020B0502040204020203" pitchFamily="34" charset="0"/>
            </a:endParaRPr>
          </a:p>
          <a:p>
            <a:r>
              <a:rPr lang="ru-RU" sz="28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Bahnschrift SemiLight" panose="020B0502040204020203" pitchFamily="34" charset="0"/>
              </a:rPr>
              <a:t>Сделаю так</a:t>
            </a:r>
          </a:p>
          <a:p>
            <a:endParaRPr lang="ru-RU" sz="2800" dirty="0">
              <a:solidFill>
                <a:schemeClr val="tx1">
                  <a:lumMod val="95000"/>
                  <a:lumOff val="5000"/>
                </a:schemeClr>
              </a:solidFill>
              <a:latin typeface="Bahnschrift SemiLight" panose="020B0502040204020203" pitchFamily="34" charset="0"/>
            </a:endParaRPr>
          </a:p>
          <a:p>
            <a:r>
              <a:rPr lang="ru-RU" sz="2800" dirty="0" smtClean="0">
                <a:solidFill>
                  <a:srgbClr val="FF0000"/>
                </a:solidFill>
                <a:latin typeface="Bahnschrift SemiLight" panose="020B0502040204020203" pitchFamily="34" charset="0"/>
              </a:rPr>
              <a:t>Хм… Или что если…</a:t>
            </a:r>
          </a:p>
          <a:p>
            <a:endParaRPr lang="ru-RU" sz="2800" dirty="0" smtClean="0">
              <a:solidFill>
                <a:srgbClr val="FF0000"/>
              </a:solidFill>
              <a:latin typeface="Bahnschrift SemiLight" panose="020B0502040204020203" pitchFamily="34" charset="0"/>
            </a:endParaRPr>
          </a:p>
          <a:p>
            <a:r>
              <a:rPr lang="ru-RU" sz="2800" dirty="0">
                <a:solidFill>
                  <a:schemeClr val="tx1">
                    <a:lumMod val="95000"/>
                    <a:lumOff val="5000"/>
                  </a:schemeClr>
                </a:solidFill>
                <a:latin typeface="Bahnschrift SemiLight" panose="020B0502040204020203" pitchFamily="34" charset="0"/>
              </a:rPr>
              <a:t>С</a:t>
            </a:r>
            <a:r>
              <a:rPr lang="ru-RU" sz="28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Bahnschrift SemiLight" panose="020B0502040204020203" pitchFamily="34" charset="0"/>
              </a:rPr>
              <a:t>делаю вот так</a:t>
            </a:r>
          </a:p>
          <a:p>
            <a:endParaRPr lang="ru-RU" sz="2800" dirty="0" smtClean="0">
              <a:solidFill>
                <a:schemeClr val="tx1">
                  <a:lumMod val="95000"/>
                  <a:lumOff val="5000"/>
                </a:schemeClr>
              </a:solidFill>
              <a:latin typeface="Bahnschrift SemiLight" panose="020B0502040204020203" pitchFamily="34" charset="0"/>
            </a:endParaRPr>
          </a:p>
          <a:p>
            <a:r>
              <a:rPr lang="ru-RU" sz="2800" dirty="0" smtClean="0">
                <a:solidFill>
                  <a:srgbClr val="FF0000"/>
                </a:solidFill>
                <a:latin typeface="Bahnschrift SemiLight" panose="020B0502040204020203" pitchFamily="34" charset="0"/>
              </a:rPr>
              <a:t>Иначе…</a:t>
            </a:r>
          </a:p>
          <a:p>
            <a:endParaRPr lang="ru-RU" sz="2800" dirty="0" smtClean="0">
              <a:solidFill>
                <a:srgbClr val="FF0000"/>
              </a:solidFill>
              <a:latin typeface="Bahnschrift SemiLight" panose="020B0502040204020203" pitchFamily="34" charset="0"/>
            </a:endParaRPr>
          </a:p>
          <a:p>
            <a:r>
              <a:rPr lang="ru-RU" sz="28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Bahnschrift SemiLight" panose="020B0502040204020203" pitchFamily="34" charset="0"/>
              </a:rPr>
              <a:t>Сделаю иначе</a:t>
            </a:r>
            <a:endParaRPr lang="ru-RU" sz="2800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endParaRPr lang="ru-RU" sz="2800" dirty="0" smtClean="0"/>
          </a:p>
        </p:txBody>
      </p:sp>
      <p:sp>
        <p:nvSpPr>
          <p:cNvPr id="5" name="TextBox 4"/>
          <p:cNvSpPr txBox="1"/>
          <p:nvPr/>
        </p:nvSpPr>
        <p:spPr>
          <a:xfrm>
            <a:off x="6582156" y="1346200"/>
            <a:ext cx="4657344" cy="46474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 smtClean="0">
                <a:solidFill>
                  <a:srgbClr val="FF0000"/>
                </a:solidFill>
                <a:latin typeface="Bahnschrift SemiLight" panose="020B0502040204020203" pitchFamily="34" charset="0"/>
              </a:rPr>
              <a:t>if</a:t>
            </a:r>
            <a:r>
              <a:rPr lang="ru-RU" sz="4000" dirty="0" smtClean="0">
                <a:solidFill>
                  <a:srgbClr val="FF0000"/>
                </a:solidFill>
                <a:latin typeface="Bahnschrift SemiLight" panose="020B0502040204020203" pitchFamily="34" charset="0"/>
              </a:rPr>
              <a:t>_</a:t>
            </a:r>
            <a:r>
              <a:rPr lang="en-US" sz="4000" dirty="0" smtClean="0">
                <a:solidFill>
                  <a:srgbClr val="FF0000"/>
                </a:solidFill>
                <a:latin typeface="Bahnschrift SemiLight" panose="020B0502040204020203" pitchFamily="34" charset="0"/>
              </a:rPr>
              <a:t>*</a:t>
            </a:r>
            <a:r>
              <a:rPr lang="ru-RU" sz="4000" dirty="0" smtClean="0">
                <a:solidFill>
                  <a:srgbClr val="FF0000"/>
                </a:solidFill>
                <a:latin typeface="Bahnschrift SemiLight" panose="020B0502040204020203" pitchFamily="34" charset="0"/>
              </a:rPr>
              <a:t>условие*</a:t>
            </a:r>
            <a:r>
              <a:rPr lang="en-US" sz="4000" dirty="0" smtClean="0">
                <a:solidFill>
                  <a:srgbClr val="FF0000"/>
                </a:solidFill>
                <a:latin typeface="Bahnschrift SemiLight" panose="020B0502040204020203" pitchFamily="34" charset="0"/>
              </a:rPr>
              <a:t>:</a:t>
            </a:r>
            <a:endParaRPr lang="ru-RU" sz="4000" dirty="0" smtClean="0">
              <a:solidFill>
                <a:srgbClr val="FF0000"/>
              </a:solidFill>
              <a:latin typeface="Bahnschrift SemiLight" panose="020B0502040204020203" pitchFamily="34" charset="0"/>
            </a:endParaRPr>
          </a:p>
          <a:p>
            <a:r>
              <a:rPr lang="en-US" sz="40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Bahnschrift SemiLight" panose="020B0502040204020203" pitchFamily="34" charset="0"/>
              </a:rPr>
              <a:t>	</a:t>
            </a:r>
            <a:r>
              <a:rPr lang="ru-RU" sz="40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Bahnschrift SemiLight" panose="020B0502040204020203" pitchFamily="34" charset="0"/>
              </a:rPr>
              <a:t>*тело условия*</a:t>
            </a:r>
            <a:endParaRPr lang="ru-RU" sz="4000" dirty="0">
              <a:solidFill>
                <a:schemeClr val="tx1">
                  <a:lumMod val="95000"/>
                  <a:lumOff val="5000"/>
                </a:schemeClr>
              </a:solidFill>
              <a:latin typeface="Bahnschrift SemiLight" panose="020B0502040204020203" pitchFamily="34" charset="0"/>
            </a:endParaRPr>
          </a:p>
          <a:p>
            <a:r>
              <a:rPr lang="en-US" sz="4000" dirty="0" err="1" smtClean="0">
                <a:solidFill>
                  <a:srgbClr val="FF0000"/>
                </a:solidFill>
                <a:latin typeface="Bahnschrift SemiLight" panose="020B0502040204020203" pitchFamily="34" charset="0"/>
              </a:rPr>
              <a:t>elif</a:t>
            </a:r>
            <a:r>
              <a:rPr lang="en-US" sz="4000" dirty="0" smtClean="0">
                <a:solidFill>
                  <a:srgbClr val="FF0000"/>
                </a:solidFill>
                <a:latin typeface="Bahnschrift SemiLight" panose="020B0502040204020203" pitchFamily="34" charset="0"/>
              </a:rPr>
              <a:t>_*</a:t>
            </a:r>
            <a:r>
              <a:rPr lang="ru-RU" sz="4000" dirty="0" smtClean="0">
                <a:solidFill>
                  <a:srgbClr val="FF0000"/>
                </a:solidFill>
                <a:latin typeface="Bahnschrift SemiLight" panose="020B0502040204020203" pitchFamily="34" charset="0"/>
              </a:rPr>
              <a:t>условие*:</a:t>
            </a:r>
          </a:p>
          <a:p>
            <a:r>
              <a:rPr lang="ru-RU" sz="40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Bahnschrift SemiLight" panose="020B0502040204020203" pitchFamily="34" charset="0"/>
              </a:rPr>
              <a:t>	</a:t>
            </a:r>
            <a:r>
              <a:rPr lang="en-US" sz="40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Bahnschrift SemiLight" panose="020B0502040204020203" pitchFamily="34" charset="0"/>
              </a:rPr>
              <a:t>*</a:t>
            </a:r>
            <a:r>
              <a:rPr lang="ru-RU" sz="40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Bahnschrift SemiLight" panose="020B0502040204020203" pitchFamily="34" charset="0"/>
              </a:rPr>
              <a:t>тело условия*</a:t>
            </a:r>
          </a:p>
          <a:p>
            <a:r>
              <a:rPr lang="en-US" sz="4000" dirty="0">
                <a:solidFill>
                  <a:srgbClr val="FF0000"/>
                </a:solidFill>
                <a:latin typeface="Bahnschrift SemiLight" panose="020B0502040204020203" pitchFamily="34" charset="0"/>
              </a:rPr>
              <a:t>e</a:t>
            </a:r>
            <a:r>
              <a:rPr lang="en-US" sz="4000" dirty="0" smtClean="0">
                <a:solidFill>
                  <a:srgbClr val="FF0000"/>
                </a:solidFill>
                <a:latin typeface="Bahnschrift SemiLight" panose="020B0502040204020203" pitchFamily="34" charset="0"/>
              </a:rPr>
              <a:t>lse:</a:t>
            </a:r>
            <a:endParaRPr lang="ru-RU" sz="4000" dirty="0" smtClean="0">
              <a:solidFill>
                <a:srgbClr val="FF0000"/>
              </a:solidFill>
              <a:latin typeface="Bahnschrift SemiLight" panose="020B0502040204020203" pitchFamily="34" charset="0"/>
            </a:endParaRPr>
          </a:p>
          <a:p>
            <a:r>
              <a:rPr lang="en-US" sz="40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Bahnschrift SemiLight" panose="020B0502040204020203" pitchFamily="34" charset="0"/>
              </a:rPr>
              <a:t>	</a:t>
            </a:r>
            <a:r>
              <a:rPr lang="en-US" sz="4000" dirty="0">
                <a:solidFill>
                  <a:schemeClr val="tx1">
                    <a:lumMod val="95000"/>
                    <a:lumOff val="5000"/>
                  </a:schemeClr>
                </a:solidFill>
                <a:latin typeface="Bahnschrift SemiLight" panose="020B0502040204020203" pitchFamily="34" charset="0"/>
              </a:rPr>
              <a:t>*</a:t>
            </a:r>
            <a:r>
              <a:rPr lang="ru-RU" sz="4000" dirty="0">
                <a:solidFill>
                  <a:schemeClr val="tx1">
                    <a:lumMod val="95000"/>
                    <a:lumOff val="5000"/>
                  </a:schemeClr>
                </a:solidFill>
                <a:latin typeface="Bahnschrift SemiLight" panose="020B0502040204020203" pitchFamily="34" charset="0"/>
              </a:rPr>
              <a:t>тело условия*</a:t>
            </a:r>
          </a:p>
          <a:p>
            <a:endParaRPr lang="ru-RU" sz="2800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endParaRPr lang="ru-RU" sz="2800" dirty="0" smtClean="0"/>
          </a:p>
        </p:txBody>
      </p:sp>
      <p:sp>
        <p:nvSpPr>
          <p:cNvPr id="6" name="Заголовок 1"/>
          <p:cNvSpPr txBox="1">
            <a:spLocks/>
          </p:cNvSpPr>
          <p:nvPr/>
        </p:nvSpPr>
        <p:spPr>
          <a:xfrm rot="16200000">
            <a:off x="1062177" y="2760521"/>
            <a:ext cx="6939381" cy="75793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 spc="-5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4000" dirty="0" smtClean="0"/>
              <a:t>Переводим на язык змеи</a:t>
            </a:r>
            <a:endParaRPr lang="ru-RU" sz="4000" dirty="0"/>
          </a:p>
        </p:txBody>
      </p:sp>
      <p:sp>
        <p:nvSpPr>
          <p:cNvPr id="7" name="Стрелка вправо 6"/>
          <p:cNvSpPr/>
          <p:nvPr/>
        </p:nvSpPr>
        <p:spPr>
          <a:xfrm>
            <a:off x="5015992" y="2933700"/>
            <a:ext cx="1461008" cy="6604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014648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219720" y="127246"/>
            <a:ext cx="9692640" cy="814648"/>
          </a:xfrm>
        </p:spPr>
        <p:txBody>
          <a:bodyPr/>
          <a:lstStyle/>
          <a:p>
            <a:r>
              <a:rPr lang="ru-RU" dirty="0" smtClean="0"/>
              <a:t>Сравнения</a:t>
            </a:r>
            <a:endParaRPr lang="ru-RU" dirty="0"/>
          </a:p>
        </p:txBody>
      </p:sp>
      <p:sp>
        <p:nvSpPr>
          <p:cNvPr id="4" name="TextBox 3"/>
          <p:cNvSpPr txBox="1"/>
          <p:nvPr/>
        </p:nvSpPr>
        <p:spPr>
          <a:xfrm>
            <a:off x="324198" y="1419303"/>
            <a:ext cx="218901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 smtClean="0">
                <a:latin typeface="Bahnschrift SemiLight" panose="020B0502040204020203" pitchFamily="34" charset="0"/>
              </a:rPr>
              <a:t>!=  - неравно </a:t>
            </a:r>
          </a:p>
          <a:p>
            <a:r>
              <a:rPr lang="ru-RU" sz="2400" dirty="0" smtClean="0">
                <a:latin typeface="Bahnschrift SemiLight" panose="020B0502040204020203" pitchFamily="34" charset="0"/>
              </a:rPr>
              <a:t>== - равно</a:t>
            </a:r>
            <a:endParaRPr lang="ru-RU" sz="2400" dirty="0">
              <a:latin typeface="Bahnschrift SemiLight" panose="020B0502040204020203" pitchFamily="34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2513216" y="1142304"/>
            <a:ext cx="172904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 smtClean="0">
                <a:latin typeface="Bahnschrift SemiLight" panose="020B0502040204020203" pitchFamily="34" charset="0"/>
              </a:rPr>
              <a:t>Например:</a:t>
            </a:r>
          </a:p>
          <a:p>
            <a:r>
              <a:rPr lang="ru-RU" sz="2400" dirty="0" smtClean="0">
                <a:latin typeface="Bahnschrift SemiLight" panose="020B0502040204020203" pitchFamily="34" charset="0"/>
              </a:rPr>
              <a:t>10 != 5</a:t>
            </a:r>
          </a:p>
          <a:p>
            <a:r>
              <a:rPr lang="ru-RU" sz="2400" dirty="0" smtClean="0">
                <a:latin typeface="Bahnschrift SemiLight" panose="020B0502040204020203" pitchFamily="34" charset="0"/>
              </a:rPr>
              <a:t>10 == 10</a:t>
            </a:r>
            <a:endParaRPr lang="ru-RU" sz="2400" dirty="0">
              <a:latin typeface="Bahnschrift SemiLight" panose="020B0502040204020203" pitchFamily="34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5813858" y="1511636"/>
            <a:ext cx="373518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Bahnschrift SemiLight" panose="020B0502040204020203" pitchFamily="34" charset="0"/>
              </a:rPr>
              <a:t>&gt;</a:t>
            </a:r>
            <a:r>
              <a:rPr lang="ru-RU" sz="2400" dirty="0" smtClean="0">
                <a:latin typeface="Bahnschrift SemiLight" panose="020B0502040204020203" pitchFamily="34" charset="0"/>
              </a:rPr>
              <a:t>=  - больше или равно </a:t>
            </a:r>
          </a:p>
          <a:p>
            <a:r>
              <a:rPr lang="en-US" sz="2400" dirty="0">
                <a:latin typeface="Bahnschrift SemiLight" panose="020B0502040204020203" pitchFamily="34" charset="0"/>
              </a:rPr>
              <a:t>&lt;</a:t>
            </a:r>
            <a:r>
              <a:rPr lang="ru-RU" sz="2400" dirty="0" smtClean="0">
                <a:latin typeface="Bahnschrift SemiLight" panose="020B0502040204020203" pitchFamily="34" charset="0"/>
              </a:rPr>
              <a:t>= </a:t>
            </a:r>
            <a:r>
              <a:rPr lang="en-US" sz="2400" dirty="0" smtClean="0">
                <a:latin typeface="Bahnschrift SemiLight" panose="020B0502040204020203" pitchFamily="34" charset="0"/>
              </a:rPr>
              <a:t> </a:t>
            </a:r>
            <a:r>
              <a:rPr lang="ru-RU" sz="2400" dirty="0" smtClean="0">
                <a:latin typeface="Bahnschrift SemiLight" panose="020B0502040204020203" pitchFamily="34" charset="0"/>
              </a:rPr>
              <a:t>- меньше или равно</a:t>
            </a:r>
            <a:endParaRPr lang="ru-RU" sz="2400" dirty="0">
              <a:latin typeface="Bahnschrift SemiLight" panose="020B0502040204020203" pitchFamily="34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324198" y="2600055"/>
            <a:ext cx="10897985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 smtClean="0">
                <a:latin typeface="Bahnschrift SemiLight" panose="020B0502040204020203" pitchFamily="34" charset="0"/>
              </a:rPr>
              <a:t>Задача:</a:t>
            </a:r>
          </a:p>
          <a:p>
            <a:r>
              <a:rPr lang="ru-RU" sz="2400" dirty="0" smtClean="0">
                <a:latin typeface="Bahnschrift SemiLight" panose="020B0502040204020203" pitchFamily="34" charset="0"/>
              </a:rPr>
              <a:t>Написать программу , которая считывает температуру </a:t>
            </a:r>
          </a:p>
          <a:p>
            <a:r>
              <a:rPr lang="ru-RU" sz="2400" dirty="0" smtClean="0">
                <a:latin typeface="Bahnschrift SemiLight" panose="020B0502040204020203" pitchFamily="34" charset="0"/>
              </a:rPr>
              <a:t>и выводит «ХОЛОДНО», если температура меньше 15.5,</a:t>
            </a:r>
          </a:p>
          <a:p>
            <a:r>
              <a:rPr lang="ru-RU" sz="2400" dirty="0" smtClean="0">
                <a:latin typeface="Bahnschrift SemiLight" panose="020B0502040204020203" pitchFamily="34" charset="0"/>
              </a:rPr>
              <a:t>«ЖАРКО», если температура больше 28, иначе «НОРМАЛЬНО».</a:t>
            </a:r>
            <a:endParaRPr lang="ru-RU" sz="2400" dirty="0">
              <a:latin typeface="Bahnschrift SemiLight" panose="020B0502040204020203" pitchFamily="34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24198" y="4641241"/>
            <a:ext cx="317500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 smtClean="0">
                <a:latin typeface="Bahnschrift SemiLight" panose="020B0502040204020203" pitchFamily="34" charset="0"/>
              </a:rPr>
              <a:t>Пример 1: </a:t>
            </a:r>
          </a:p>
          <a:p>
            <a:r>
              <a:rPr lang="ru-RU" sz="2400" dirty="0" smtClean="0">
                <a:latin typeface="Bahnschrift SemiLight" panose="020B0502040204020203" pitchFamily="34" charset="0"/>
              </a:rPr>
              <a:t>Ввод:</a:t>
            </a:r>
            <a:endParaRPr lang="ru-RU" sz="2400" dirty="0">
              <a:latin typeface="Bahnschrift SemiLight" panose="020B0502040204020203" pitchFamily="34" charset="0"/>
            </a:endParaRPr>
          </a:p>
          <a:p>
            <a:r>
              <a:rPr lang="ru-RU" sz="2400" dirty="0" smtClean="0">
                <a:solidFill>
                  <a:srgbClr val="FF0000"/>
                </a:solidFill>
                <a:latin typeface="Bahnschrift SemiLight" panose="020B0502040204020203" pitchFamily="34" charset="0"/>
              </a:rPr>
              <a:t>28.6</a:t>
            </a:r>
          </a:p>
          <a:p>
            <a:r>
              <a:rPr lang="ru-RU" sz="2400" dirty="0" smtClean="0">
                <a:latin typeface="Bahnschrift SemiLight" panose="020B0502040204020203" pitchFamily="34" charset="0"/>
              </a:rPr>
              <a:t>Вывод:</a:t>
            </a:r>
          </a:p>
          <a:p>
            <a:r>
              <a:rPr lang="ru-RU" sz="2400" dirty="0" smtClean="0">
                <a:solidFill>
                  <a:srgbClr val="FF0000"/>
                </a:solidFill>
                <a:latin typeface="Bahnschrift SemiLight" panose="020B0502040204020203" pitchFamily="34" charset="0"/>
              </a:rPr>
              <a:t>ЖАРКО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3742642" y="4641241"/>
            <a:ext cx="317500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 smtClean="0">
                <a:latin typeface="Bahnschrift SemiLight" panose="020B0502040204020203" pitchFamily="34" charset="0"/>
              </a:rPr>
              <a:t>Пример 2: </a:t>
            </a:r>
          </a:p>
          <a:p>
            <a:r>
              <a:rPr lang="ru-RU" sz="2400" dirty="0" smtClean="0">
                <a:latin typeface="Bahnschrift SemiLight" panose="020B0502040204020203" pitchFamily="34" charset="0"/>
              </a:rPr>
              <a:t>Ввод:</a:t>
            </a:r>
            <a:endParaRPr lang="ru-RU" sz="2400" dirty="0">
              <a:latin typeface="Bahnschrift SemiLight" panose="020B0502040204020203" pitchFamily="34" charset="0"/>
            </a:endParaRPr>
          </a:p>
          <a:p>
            <a:r>
              <a:rPr lang="ru-RU" sz="2400" dirty="0" smtClean="0">
                <a:solidFill>
                  <a:srgbClr val="FF0000"/>
                </a:solidFill>
                <a:latin typeface="Bahnschrift SemiLight" panose="020B0502040204020203" pitchFamily="34" charset="0"/>
              </a:rPr>
              <a:t>28</a:t>
            </a:r>
          </a:p>
          <a:p>
            <a:r>
              <a:rPr lang="ru-RU" sz="2400" dirty="0" smtClean="0">
                <a:latin typeface="Bahnschrift SemiLight" panose="020B0502040204020203" pitchFamily="34" charset="0"/>
              </a:rPr>
              <a:t>Вывод:</a:t>
            </a:r>
          </a:p>
          <a:p>
            <a:r>
              <a:rPr lang="ru-RU" sz="2400" dirty="0" smtClean="0">
                <a:solidFill>
                  <a:srgbClr val="FF0000"/>
                </a:solidFill>
                <a:latin typeface="Bahnschrift SemiLight" panose="020B0502040204020203" pitchFamily="34" charset="0"/>
              </a:rPr>
              <a:t>НОРМАЛЬНО</a:t>
            </a:r>
          </a:p>
        </p:txBody>
      </p:sp>
    </p:spTree>
    <p:extLst>
      <p:ext uri="{BB962C8B-B14F-4D97-AF65-F5344CB8AC3E}">
        <p14:creationId xmlns:p14="http://schemas.microsoft.com/office/powerpoint/2010/main" val="42367100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9" grpId="0"/>
      <p:bldP spid="10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44272" y="340360"/>
            <a:ext cx="9692640" cy="853440"/>
          </a:xfrm>
        </p:spPr>
        <p:txBody>
          <a:bodyPr/>
          <a:lstStyle/>
          <a:p>
            <a:r>
              <a:rPr lang="ru-RU" dirty="0" smtClean="0"/>
              <a:t>Калькулятор 1.0</a:t>
            </a:r>
            <a:endParaRPr lang="ru-RU" dirty="0"/>
          </a:p>
        </p:txBody>
      </p:sp>
      <p:sp>
        <p:nvSpPr>
          <p:cNvPr id="3" name="TextBox 2"/>
          <p:cNvSpPr txBox="1"/>
          <p:nvPr/>
        </p:nvSpPr>
        <p:spPr>
          <a:xfrm>
            <a:off x="144272" y="1612552"/>
            <a:ext cx="11264900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dirty="0" smtClean="0">
                <a:latin typeface="Bahnschrift SemiLight" panose="020B0502040204020203" pitchFamily="34" charset="0"/>
              </a:rPr>
              <a:t>Задача:</a:t>
            </a:r>
          </a:p>
          <a:p>
            <a:r>
              <a:rPr lang="ru-RU" sz="2800" dirty="0" smtClean="0">
                <a:latin typeface="Bahnschrift SemiLight" panose="020B0502040204020203" pitchFamily="34" charset="0"/>
              </a:rPr>
              <a:t>Используя все, что мы узнали создать говорящий калькулятор, который будет уметь складывать, вычитать, умножать и делить.</a:t>
            </a:r>
            <a:endParaRPr lang="ru-RU" sz="2800" dirty="0">
              <a:latin typeface="Bahnschrift SemiLight" panose="020B0502040204020203" pitchFamily="34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44272" y="3416300"/>
            <a:ext cx="3175000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200" dirty="0" smtClean="0">
                <a:solidFill>
                  <a:schemeClr val="bg1">
                    <a:lumMod val="50000"/>
                  </a:schemeClr>
                </a:solidFill>
                <a:latin typeface="Bahnschrift SemiLight" panose="020B0502040204020203" pitchFamily="34" charset="0"/>
              </a:rPr>
              <a:t>Пример: </a:t>
            </a:r>
          </a:p>
          <a:p>
            <a:r>
              <a:rPr lang="ru-RU" sz="3200" dirty="0" smtClean="0">
                <a:solidFill>
                  <a:schemeClr val="bg1">
                    <a:lumMod val="50000"/>
                  </a:schemeClr>
                </a:solidFill>
                <a:latin typeface="Bahnschrift SemiLight" panose="020B0502040204020203" pitchFamily="34" charset="0"/>
              </a:rPr>
              <a:t>Ввод:</a:t>
            </a:r>
            <a:endParaRPr lang="ru-RU" sz="3200" dirty="0">
              <a:solidFill>
                <a:schemeClr val="bg1">
                  <a:lumMod val="50000"/>
                </a:schemeClr>
              </a:solidFill>
              <a:latin typeface="Bahnschrift SemiLight" panose="020B0502040204020203" pitchFamily="34" charset="0"/>
            </a:endParaRPr>
          </a:p>
          <a:p>
            <a:r>
              <a:rPr lang="ru-RU" sz="32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Bahnschrift SemiLight" panose="020B0502040204020203" pitchFamily="34" charset="0"/>
              </a:rPr>
              <a:t>1</a:t>
            </a:r>
          </a:p>
          <a:p>
            <a:r>
              <a:rPr lang="ru-RU" sz="32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Bahnschrift SemiLight" panose="020B0502040204020203" pitchFamily="34" charset="0"/>
              </a:rPr>
              <a:t>2</a:t>
            </a:r>
          </a:p>
          <a:p>
            <a:r>
              <a:rPr lang="ru-RU" sz="3200" dirty="0">
                <a:solidFill>
                  <a:schemeClr val="tx1">
                    <a:lumMod val="95000"/>
                    <a:lumOff val="5000"/>
                  </a:schemeClr>
                </a:solidFill>
                <a:latin typeface="Bahnschrift SemiLight" panose="020B0502040204020203" pitchFamily="34" charset="0"/>
              </a:rPr>
              <a:t>+</a:t>
            </a:r>
            <a:endParaRPr lang="ru-RU" sz="3200" dirty="0" smtClean="0">
              <a:solidFill>
                <a:schemeClr val="tx1">
                  <a:lumMod val="95000"/>
                  <a:lumOff val="5000"/>
                </a:schemeClr>
              </a:solidFill>
              <a:latin typeface="Bahnschrift SemiLight" panose="020B0502040204020203" pitchFamily="34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731772" y="3987800"/>
            <a:ext cx="3843528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200" dirty="0" smtClean="0">
                <a:solidFill>
                  <a:schemeClr val="bg1">
                    <a:lumMod val="50000"/>
                  </a:schemeClr>
                </a:solidFill>
                <a:latin typeface="Bahnschrift SemiLight" panose="020B0502040204020203" pitchFamily="34" charset="0"/>
              </a:rPr>
              <a:t>Вывод:</a:t>
            </a:r>
          </a:p>
          <a:p>
            <a:r>
              <a:rPr lang="ru-RU" sz="24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Bahnschrift SemiLight" panose="020B0502040204020203" pitchFamily="34" charset="0"/>
              </a:rPr>
              <a:t>«Я сложил 1 и 2 и получил 3»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4906772" y="3556911"/>
            <a:ext cx="3175000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200" dirty="0" smtClean="0">
                <a:solidFill>
                  <a:schemeClr val="bg1">
                    <a:lumMod val="50000"/>
                  </a:schemeClr>
                </a:solidFill>
                <a:latin typeface="Bahnschrift SemiLight" panose="020B0502040204020203" pitchFamily="34" charset="0"/>
              </a:rPr>
              <a:t>Пример: </a:t>
            </a:r>
          </a:p>
          <a:p>
            <a:r>
              <a:rPr lang="ru-RU" sz="32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Bahnschrift SemiLight" panose="020B0502040204020203" pitchFamily="34" charset="0"/>
              </a:rPr>
              <a:t>Ввод:</a:t>
            </a:r>
            <a:endParaRPr lang="ru-RU" sz="3200" dirty="0">
              <a:solidFill>
                <a:schemeClr val="tx1">
                  <a:lumMod val="95000"/>
                  <a:lumOff val="5000"/>
                </a:schemeClr>
              </a:solidFill>
              <a:latin typeface="Bahnschrift SemiLight" panose="020B0502040204020203" pitchFamily="34" charset="0"/>
            </a:endParaRPr>
          </a:p>
          <a:p>
            <a:r>
              <a:rPr lang="ru-RU" sz="32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Bahnschrift SemiLight" panose="020B0502040204020203" pitchFamily="34" charset="0"/>
              </a:rPr>
              <a:t>1</a:t>
            </a:r>
          </a:p>
          <a:p>
            <a:r>
              <a:rPr lang="ru-RU" sz="32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Bahnschrift SemiLight" panose="020B0502040204020203" pitchFamily="34" charset="0"/>
              </a:rPr>
              <a:t>2</a:t>
            </a:r>
          </a:p>
          <a:p>
            <a:r>
              <a:rPr lang="ru-RU" sz="3200" dirty="0">
                <a:solidFill>
                  <a:schemeClr val="tx1">
                    <a:lumMod val="95000"/>
                    <a:lumOff val="5000"/>
                  </a:schemeClr>
                </a:solidFill>
                <a:latin typeface="Bahnschrift SemiLight" panose="020B0502040204020203" pitchFamily="34" charset="0"/>
              </a:rPr>
              <a:t>/</a:t>
            </a:r>
            <a:endParaRPr lang="ru-RU" sz="3200" dirty="0" smtClean="0">
              <a:solidFill>
                <a:schemeClr val="tx1">
                  <a:lumMod val="95000"/>
                  <a:lumOff val="5000"/>
                </a:schemeClr>
              </a:solidFill>
              <a:latin typeface="Bahnschrift SemiLight" panose="020B0502040204020203" pitchFamily="34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6494272" y="4031852"/>
            <a:ext cx="491490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200" dirty="0" smtClean="0">
                <a:solidFill>
                  <a:schemeClr val="bg1">
                    <a:lumMod val="50000"/>
                  </a:schemeClr>
                </a:solidFill>
                <a:latin typeface="Bahnschrift SemiLight" panose="020B0502040204020203" pitchFamily="34" charset="0"/>
              </a:rPr>
              <a:t>Вывод:</a:t>
            </a:r>
          </a:p>
          <a:p>
            <a:r>
              <a:rPr lang="ru-RU" sz="24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Bahnschrift SemiLight" panose="020B0502040204020203" pitchFamily="34" charset="0"/>
              </a:rPr>
              <a:t>«Я разделил 1 и 2 и получил </a:t>
            </a:r>
            <a:r>
              <a:rPr lang="en-US" sz="24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Bahnschrift SemiLight" panose="020B0502040204020203" pitchFamily="34" charset="0"/>
              </a:rPr>
              <a:t>0.5</a:t>
            </a:r>
            <a:r>
              <a:rPr lang="ru-RU" sz="24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Bahnschrift SemiLight" panose="020B0502040204020203" pitchFamily="34" charset="0"/>
              </a:rPr>
              <a:t>»</a:t>
            </a:r>
          </a:p>
        </p:txBody>
      </p:sp>
    </p:spTree>
    <p:extLst>
      <p:ext uri="{BB962C8B-B14F-4D97-AF65-F5344CB8AC3E}">
        <p14:creationId xmlns:p14="http://schemas.microsoft.com/office/powerpoint/2010/main" val="35608873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5353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2022-10-10 21-48-53_1">
            <a:hlinkClick r:id="" action="ppaction://media"/>
          </p:cNvPr>
          <p:cNvPicPr>
            <a:picLocks noGrp="1" noChangeAspect="1"/>
          </p:cNvPicPr>
          <p:nvPr>
            <p:ph type="pic" idx="4294967295"/>
            <a:videoFile r:link="rId1"/>
            <p:extLst>
              <p:ext uri="{DAA4B4D4-6D71-4841-9C94-3DE7FCFB9230}">
                <p14:media xmlns:p14="http://schemas.microsoft.com/office/powerpoint/2010/main" r:embed="rId2">
                  <p14:trim st="881"/>
                </p14:media>
              </p:ext>
            </p:extLst>
          </p:nvPr>
        </p:nvPicPr>
        <p:blipFill rotWithShape="1">
          <a:blip r:embed="rId4"/>
          <a:srcRect l="-199" t="13428" r="23840" b="14132"/>
          <a:stretch>
            <a:fillRect/>
          </a:stretch>
        </p:blipFill>
        <p:spPr>
          <a:xfrm>
            <a:off x="-1" y="0"/>
            <a:ext cx="9464113" cy="6858000"/>
          </a:xfrm>
        </p:spPr>
      </p:pic>
      <p:sp>
        <p:nvSpPr>
          <p:cNvPr id="10" name="TextBox 9"/>
          <p:cNvSpPr txBox="1"/>
          <p:nvPr/>
        </p:nvSpPr>
        <p:spPr>
          <a:xfrm>
            <a:off x="9464112" y="2967335"/>
            <a:ext cx="24384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b="1" dirty="0" smtClean="0">
                <a:solidFill>
                  <a:schemeClr val="bg1"/>
                </a:solidFill>
              </a:rPr>
              <a:t>Моя игра</a:t>
            </a:r>
          </a:p>
          <a:p>
            <a:r>
              <a:rPr lang="ru-RU" sz="2400" b="1" dirty="0">
                <a:solidFill>
                  <a:schemeClr val="bg1"/>
                </a:solidFill>
              </a:rPr>
              <a:t>д</a:t>
            </a:r>
            <a:r>
              <a:rPr lang="ru-RU" sz="2400" b="1" dirty="0" smtClean="0">
                <a:solidFill>
                  <a:schemeClr val="bg1"/>
                </a:solidFill>
              </a:rPr>
              <a:t>ля проекта </a:t>
            </a:r>
          </a:p>
          <a:p>
            <a:r>
              <a:rPr lang="ru-RU" sz="2400" b="1" dirty="0" err="1" smtClean="0">
                <a:solidFill>
                  <a:srgbClr val="FF0000"/>
                </a:solidFill>
              </a:rPr>
              <a:t>Яндекс.Лицей</a:t>
            </a:r>
            <a:endParaRPr lang="ru-RU" sz="2400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318422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06403" y="191192"/>
            <a:ext cx="9692640" cy="798022"/>
          </a:xfrm>
        </p:spPr>
        <p:txBody>
          <a:bodyPr/>
          <a:lstStyle/>
          <a:p>
            <a:r>
              <a:rPr lang="ru-RU" dirty="0" smtClean="0"/>
              <a:t>Калькулятор. Финал</a:t>
            </a:r>
            <a:endParaRPr lang="ru-RU" dirty="0"/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403" y="2356037"/>
            <a:ext cx="11201400" cy="4295775"/>
          </a:xfrm>
          <a:prstGeom prst="rect">
            <a:avLst/>
          </a:prstGeom>
        </p:spPr>
      </p:pic>
      <p:sp>
        <p:nvSpPr>
          <p:cNvPr id="5" name="Стрелка вниз 4"/>
          <p:cNvSpPr/>
          <p:nvPr/>
        </p:nvSpPr>
        <p:spPr>
          <a:xfrm>
            <a:off x="5082988" y="1685365"/>
            <a:ext cx="430306" cy="600635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6" name="TextBox 5"/>
          <p:cNvSpPr txBox="1"/>
          <p:nvPr/>
        </p:nvSpPr>
        <p:spPr>
          <a:xfrm>
            <a:off x="3335938" y="1215218"/>
            <a:ext cx="474232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dirty="0" smtClean="0">
                <a:latin typeface="Bahnschrift SemiLight" panose="020B0502040204020203" pitchFamily="34" charset="0"/>
              </a:rPr>
              <a:t>То, что должно получится в итоге</a:t>
            </a:r>
            <a:endParaRPr lang="ru-RU" sz="2000" dirty="0">
              <a:latin typeface="Bahnschrift SemiLigh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980282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Прямоугольник 9"/>
          <p:cNvSpPr/>
          <p:nvPr/>
        </p:nvSpPr>
        <p:spPr>
          <a:xfrm>
            <a:off x="5080835" y="1490572"/>
            <a:ext cx="3438525" cy="4409749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9" name="Прямоугольник 8"/>
          <p:cNvSpPr/>
          <p:nvPr/>
        </p:nvSpPr>
        <p:spPr>
          <a:xfrm>
            <a:off x="275754" y="1493839"/>
            <a:ext cx="3514725" cy="4508032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275754" y="294042"/>
            <a:ext cx="9692640" cy="772758"/>
          </a:xfrm>
        </p:spPr>
        <p:txBody>
          <a:bodyPr/>
          <a:lstStyle/>
          <a:p>
            <a:r>
              <a:rPr lang="ru-RU" dirty="0" smtClean="0"/>
              <a:t>Циклы</a:t>
            </a:r>
            <a:endParaRPr lang="ru-RU" dirty="0"/>
          </a:p>
        </p:txBody>
      </p:sp>
      <p:sp>
        <p:nvSpPr>
          <p:cNvPr id="3" name="TextBox 2"/>
          <p:cNvSpPr txBox="1"/>
          <p:nvPr/>
        </p:nvSpPr>
        <p:spPr>
          <a:xfrm>
            <a:off x="5094999" y="1593666"/>
            <a:ext cx="212463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dirty="0" smtClean="0">
                <a:latin typeface="Bahnschrift SemiLight" panose="020B0502040204020203" pitchFamily="34" charset="0"/>
              </a:rPr>
              <a:t>Цикл </a:t>
            </a:r>
            <a:r>
              <a:rPr lang="en-US" sz="2800" dirty="0" smtClean="0">
                <a:solidFill>
                  <a:srgbClr val="FF0000"/>
                </a:solidFill>
                <a:latin typeface="Bahnschrift SemiLight" panose="020B0502040204020203" pitchFamily="34" charset="0"/>
              </a:rPr>
              <a:t>for</a:t>
            </a:r>
            <a:endParaRPr lang="ru-RU" sz="2800" dirty="0">
              <a:solidFill>
                <a:srgbClr val="FF0000"/>
              </a:solidFill>
              <a:latin typeface="Bahnschrift SemiLight" panose="020B0502040204020203" pitchFamily="34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275754" y="1596933"/>
            <a:ext cx="212463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dirty="0" smtClean="0">
                <a:latin typeface="Bahnschrift SemiLight" panose="020B0502040204020203" pitchFamily="34" charset="0"/>
              </a:rPr>
              <a:t>Цикл </a:t>
            </a:r>
            <a:r>
              <a:rPr lang="en-US" sz="2800" dirty="0" smtClean="0">
                <a:solidFill>
                  <a:srgbClr val="FF0000"/>
                </a:solidFill>
                <a:latin typeface="Bahnschrift SemiLight" panose="020B0502040204020203" pitchFamily="34" charset="0"/>
              </a:rPr>
              <a:t>while</a:t>
            </a:r>
            <a:endParaRPr lang="ru-RU" sz="2800" dirty="0">
              <a:solidFill>
                <a:srgbClr val="FF0000"/>
              </a:solidFill>
              <a:latin typeface="Bahnschrift SemiLight" panose="020B0502040204020203" pitchFamily="34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275754" y="2429435"/>
            <a:ext cx="346593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 smtClean="0">
                <a:latin typeface="Bahnschrift SemiLight" panose="020B0502040204020203" pitchFamily="34" charset="0"/>
              </a:rPr>
              <a:t>Пока условие выполняется:</a:t>
            </a:r>
          </a:p>
          <a:p>
            <a:r>
              <a:rPr lang="ru-RU" dirty="0" smtClean="0">
                <a:latin typeface="Bahnschrift SemiLight" panose="020B0502040204020203" pitchFamily="34" charset="0"/>
              </a:rPr>
              <a:t>	</a:t>
            </a:r>
            <a:r>
              <a:rPr lang="ru-RU" dirty="0" smtClean="0">
                <a:solidFill>
                  <a:srgbClr val="FF0000"/>
                </a:solidFill>
                <a:latin typeface="Bahnschrift SemiLight" panose="020B0502040204020203" pitchFamily="34" charset="0"/>
              </a:rPr>
              <a:t>делаю</a:t>
            </a:r>
            <a:endParaRPr lang="ru-RU" dirty="0">
              <a:solidFill>
                <a:srgbClr val="FF0000"/>
              </a:solidFill>
              <a:latin typeface="Bahnschrift SemiLight" panose="020B0502040204020203" pitchFamily="34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275754" y="3560203"/>
            <a:ext cx="346593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Bahnschrift SemiLight" panose="020B0502040204020203" pitchFamily="34" charset="0"/>
              </a:rPr>
              <a:t>Язык </a:t>
            </a:r>
            <a:r>
              <a:rPr lang="en-US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Bahnschrift SemiLight" panose="020B0502040204020203" pitchFamily="34" charset="0"/>
              </a:rPr>
              <a:t>Python</a:t>
            </a:r>
            <a:endParaRPr lang="ru-RU" dirty="0" smtClean="0">
              <a:solidFill>
                <a:schemeClr val="tx1">
                  <a:lumMod val="95000"/>
                  <a:lumOff val="5000"/>
                </a:schemeClr>
              </a:solidFill>
              <a:latin typeface="Bahnschrift SemiLight" panose="020B0502040204020203" pitchFamily="34" charset="0"/>
            </a:endParaRPr>
          </a:p>
          <a:p>
            <a:endParaRPr lang="ru-RU" dirty="0">
              <a:solidFill>
                <a:schemeClr val="tx1">
                  <a:lumMod val="95000"/>
                  <a:lumOff val="5000"/>
                </a:schemeClr>
              </a:solidFill>
              <a:latin typeface="Bahnschrift SemiLight" panose="020B0502040204020203" pitchFamily="34" charset="0"/>
            </a:endParaRPr>
          </a:p>
          <a:p>
            <a:r>
              <a:rPr lang="en-US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Bahnschrift SemiLight" panose="020B0502040204020203" pitchFamily="34" charset="0"/>
              </a:rPr>
              <a:t>While *</a:t>
            </a:r>
            <a:r>
              <a:rPr lang="ru-RU" dirty="0" smtClean="0">
                <a:solidFill>
                  <a:srgbClr val="FF0000"/>
                </a:solidFill>
                <a:latin typeface="Bahnschrift SemiLight" panose="020B0502040204020203" pitchFamily="34" charset="0"/>
              </a:rPr>
              <a:t>условие</a:t>
            </a:r>
            <a:r>
              <a:rPr lang="en-US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Bahnschrift SemiLight" panose="020B0502040204020203" pitchFamily="34" charset="0"/>
              </a:rPr>
              <a:t>*:</a:t>
            </a:r>
          </a:p>
          <a:p>
            <a:r>
              <a:rPr lang="en-US" dirty="0">
                <a:solidFill>
                  <a:schemeClr val="tx1">
                    <a:lumMod val="95000"/>
                    <a:lumOff val="5000"/>
                  </a:schemeClr>
                </a:solidFill>
                <a:latin typeface="Bahnschrift SemiLight" panose="020B0502040204020203" pitchFamily="34" charset="0"/>
              </a:rPr>
              <a:t>	</a:t>
            </a:r>
            <a:r>
              <a:rPr lang="en-US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Bahnschrift SemiLight" panose="020B0502040204020203" pitchFamily="34" charset="0"/>
              </a:rPr>
              <a:t>*</a:t>
            </a:r>
            <a:r>
              <a:rPr lang="ru-RU" dirty="0" smtClean="0">
                <a:solidFill>
                  <a:srgbClr val="FF0000"/>
                </a:solidFill>
                <a:latin typeface="Bahnschrift SemiLight" panose="020B0502040204020203" pitchFamily="34" charset="0"/>
              </a:rPr>
              <a:t>тело цикла</a:t>
            </a:r>
            <a:r>
              <a:rPr lang="en-US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Bahnschrift SemiLight" panose="020B0502040204020203" pitchFamily="34" charset="0"/>
              </a:rPr>
              <a:t>*</a:t>
            </a:r>
            <a:endParaRPr lang="ru-RU" dirty="0">
              <a:solidFill>
                <a:schemeClr val="tx1">
                  <a:lumMod val="95000"/>
                  <a:lumOff val="5000"/>
                </a:schemeClr>
              </a:solidFill>
              <a:latin typeface="Bahnschrift SemiLight" panose="020B0502040204020203" pitchFamily="34" charset="0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5094999" y="2440831"/>
            <a:ext cx="346593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 smtClean="0">
                <a:latin typeface="Bahnschrift SemiLight" panose="020B0502040204020203" pitchFamily="34" charset="0"/>
              </a:rPr>
              <a:t>Выполняю </a:t>
            </a:r>
            <a:r>
              <a:rPr lang="en-US" dirty="0" smtClean="0">
                <a:latin typeface="Bahnschrift SemiLight" panose="020B0502040204020203" pitchFamily="34" charset="0"/>
              </a:rPr>
              <a:t>N </a:t>
            </a:r>
            <a:r>
              <a:rPr lang="ru-RU" dirty="0" smtClean="0">
                <a:latin typeface="Bahnschrift SemiLight" panose="020B0502040204020203" pitchFamily="34" charset="0"/>
              </a:rPr>
              <a:t>раз:</a:t>
            </a:r>
          </a:p>
          <a:p>
            <a:r>
              <a:rPr lang="ru-RU" dirty="0" smtClean="0">
                <a:latin typeface="Bahnschrift SemiLight" panose="020B0502040204020203" pitchFamily="34" charset="0"/>
              </a:rPr>
              <a:t>	</a:t>
            </a:r>
            <a:r>
              <a:rPr lang="ru-RU" dirty="0" smtClean="0">
                <a:solidFill>
                  <a:srgbClr val="FF0000"/>
                </a:solidFill>
                <a:latin typeface="Bahnschrift SemiLight" panose="020B0502040204020203" pitchFamily="34" charset="0"/>
              </a:rPr>
              <a:t>делаю</a:t>
            </a:r>
            <a:endParaRPr lang="ru-RU" dirty="0">
              <a:solidFill>
                <a:srgbClr val="FF0000"/>
              </a:solidFill>
              <a:latin typeface="Bahnschrift SemiLight" panose="020B0502040204020203" pitchFamily="34" charset="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5094999" y="3514201"/>
            <a:ext cx="346593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 smtClean="0">
                <a:latin typeface="Bahnschrift SemiLight" panose="020B0502040204020203" pitchFamily="34" charset="0"/>
              </a:rPr>
              <a:t>Язык </a:t>
            </a:r>
            <a:r>
              <a:rPr lang="en-US" dirty="0" smtClean="0">
                <a:latin typeface="Bahnschrift SemiLight" panose="020B0502040204020203" pitchFamily="34" charset="0"/>
              </a:rPr>
              <a:t>Python</a:t>
            </a:r>
            <a:endParaRPr lang="ru-RU" dirty="0" smtClean="0">
              <a:latin typeface="Bahnschrift SemiLight" panose="020B0502040204020203" pitchFamily="34" charset="0"/>
            </a:endParaRPr>
          </a:p>
          <a:p>
            <a:endParaRPr lang="ru-RU" dirty="0">
              <a:latin typeface="Bahnschrift SemiLight" panose="020B0502040204020203" pitchFamily="34" charset="0"/>
            </a:endParaRPr>
          </a:p>
          <a:p>
            <a:r>
              <a:rPr lang="en-US" dirty="0" smtClean="0">
                <a:latin typeface="Bahnschrift SemiLight" panose="020B0502040204020203" pitchFamily="34" charset="0"/>
              </a:rPr>
              <a:t>For I in range(</a:t>
            </a:r>
            <a:r>
              <a:rPr lang="ru-RU" dirty="0" smtClean="0">
                <a:solidFill>
                  <a:srgbClr val="FF0000"/>
                </a:solidFill>
                <a:latin typeface="Bahnschrift SemiLight" panose="020B0502040204020203" pitchFamily="34" charset="0"/>
              </a:rPr>
              <a:t>*интервал*</a:t>
            </a:r>
            <a:r>
              <a:rPr lang="en-US" dirty="0" smtClean="0">
                <a:latin typeface="Bahnschrift SemiLight" panose="020B0502040204020203" pitchFamily="34" charset="0"/>
              </a:rPr>
              <a:t>)</a:t>
            </a:r>
            <a:r>
              <a:rPr lang="ru-RU" dirty="0" smtClean="0">
                <a:latin typeface="Bahnschrift SemiLight" panose="020B0502040204020203" pitchFamily="34" charset="0"/>
              </a:rPr>
              <a:t>:</a:t>
            </a:r>
          </a:p>
          <a:p>
            <a:r>
              <a:rPr lang="ru-RU" dirty="0" smtClean="0">
                <a:latin typeface="Bahnschrift SemiLight" panose="020B0502040204020203" pitchFamily="34" charset="0"/>
              </a:rPr>
              <a:t>	</a:t>
            </a:r>
            <a:r>
              <a:rPr lang="ru-RU" dirty="0" smtClean="0">
                <a:solidFill>
                  <a:srgbClr val="FF0000"/>
                </a:solidFill>
                <a:latin typeface="Bahnschrift SemiLight" panose="020B0502040204020203" pitchFamily="34" charset="0"/>
              </a:rPr>
              <a:t>*тело цикла*</a:t>
            </a:r>
            <a:endParaRPr lang="ru-RU" dirty="0">
              <a:solidFill>
                <a:srgbClr val="FF0000"/>
              </a:solidFill>
              <a:latin typeface="Bahnschrift SemiLight" panose="020B0502040204020203" pitchFamily="34" charset="0"/>
            </a:endParaRPr>
          </a:p>
        </p:txBody>
      </p:sp>
      <p:pic>
        <p:nvPicPr>
          <p:cNvPr id="13" name="Рисунок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5754" y="5031865"/>
            <a:ext cx="3514725" cy="1590675"/>
          </a:xfrm>
          <a:prstGeom prst="rect">
            <a:avLst/>
          </a:prstGeom>
        </p:spPr>
      </p:pic>
      <p:pic>
        <p:nvPicPr>
          <p:cNvPr id="14" name="Рисунок 1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80834" y="4770816"/>
            <a:ext cx="3438525" cy="895350"/>
          </a:xfrm>
          <a:prstGeom prst="rect">
            <a:avLst/>
          </a:prstGeom>
        </p:spPr>
      </p:pic>
      <p:pic>
        <p:nvPicPr>
          <p:cNvPr id="15" name="Рисунок 1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80833" y="5663228"/>
            <a:ext cx="4496043" cy="1154844"/>
          </a:xfrm>
          <a:prstGeom prst="rect">
            <a:avLst/>
          </a:prstGeom>
        </p:spPr>
      </p:pic>
      <p:pic>
        <p:nvPicPr>
          <p:cNvPr id="16" name="Рисунок 1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167301" y="1490572"/>
            <a:ext cx="642414" cy="34212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86031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3" grpId="0"/>
      <p:bldP spid="11" grpId="0"/>
      <p:bldP spid="12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239896" y="276113"/>
            <a:ext cx="9692640" cy="943087"/>
          </a:xfrm>
        </p:spPr>
        <p:txBody>
          <a:bodyPr>
            <a:normAutofit/>
          </a:bodyPr>
          <a:lstStyle/>
          <a:p>
            <a:r>
              <a:rPr lang="ru-RU" dirty="0" smtClean="0"/>
              <a:t>Программа психотерапевт</a:t>
            </a:r>
            <a:endParaRPr lang="ru-RU" dirty="0"/>
          </a:p>
        </p:txBody>
      </p:sp>
      <p:sp>
        <p:nvSpPr>
          <p:cNvPr id="3" name="TextBox 2"/>
          <p:cNvSpPr txBox="1"/>
          <p:nvPr/>
        </p:nvSpPr>
        <p:spPr>
          <a:xfrm>
            <a:off x="239895" y="1559858"/>
            <a:ext cx="686015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 smtClean="0"/>
              <a:t>Задача: </a:t>
            </a:r>
          </a:p>
          <a:p>
            <a:r>
              <a:rPr lang="ru-RU" dirty="0" smtClean="0"/>
              <a:t>Считывать строки, пока пользователь не введёт «Спасибо!», а потом вывести общее количество введённых строк. </a:t>
            </a:r>
            <a:endParaRPr lang="ru-RU" dirty="0"/>
          </a:p>
        </p:txBody>
      </p:sp>
      <p:sp>
        <p:nvSpPr>
          <p:cNvPr id="4" name="TextBox 3"/>
          <p:cNvSpPr txBox="1"/>
          <p:nvPr/>
        </p:nvSpPr>
        <p:spPr>
          <a:xfrm>
            <a:off x="239894" y="3056947"/>
            <a:ext cx="5013423" cy="29546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 smtClean="0">
                <a:latin typeface="Bahnschrift SemiLight" panose="020B0502040204020203" pitchFamily="34" charset="0"/>
              </a:rPr>
              <a:t>Пример: </a:t>
            </a:r>
          </a:p>
          <a:p>
            <a:r>
              <a:rPr lang="ru-RU" sz="2400" dirty="0" smtClean="0">
                <a:latin typeface="Bahnschrift SemiLight" panose="020B0502040204020203" pitchFamily="34" charset="0"/>
              </a:rPr>
              <a:t>Ввод:</a:t>
            </a:r>
            <a:endParaRPr lang="ru-RU" sz="2400" dirty="0">
              <a:latin typeface="Bahnschrift SemiLight" panose="020B0502040204020203" pitchFamily="34" charset="0"/>
            </a:endParaRPr>
          </a:p>
          <a:p>
            <a:r>
              <a:rPr lang="ru-RU" dirty="0" smtClean="0">
                <a:solidFill>
                  <a:srgbClr val="FF0000"/>
                </a:solidFill>
                <a:latin typeface="Bahnschrift SemiLight" panose="020B0502040204020203" pitchFamily="34" charset="0"/>
              </a:rPr>
              <a:t>Здравствуйте.</a:t>
            </a:r>
          </a:p>
          <a:p>
            <a:r>
              <a:rPr lang="ru-RU" dirty="0" smtClean="0">
                <a:solidFill>
                  <a:srgbClr val="FF0000"/>
                </a:solidFill>
                <a:latin typeface="Bahnschrift SemiLight" panose="020B0502040204020203" pitchFamily="34" charset="0"/>
              </a:rPr>
              <a:t>Мне всё надоело</a:t>
            </a:r>
          </a:p>
          <a:p>
            <a:r>
              <a:rPr lang="ru-RU" dirty="0" smtClean="0">
                <a:solidFill>
                  <a:srgbClr val="FF0000"/>
                </a:solidFill>
                <a:latin typeface="Bahnschrift SemiLight" panose="020B0502040204020203" pitchFamily="34" charset="0"/>
              </a:rPr>
              <a:t>В школе учителя вредные, </a:t>
            </a:r>
            <a:r>
              <a:rPr lang="ru-RU" dirty="0" err="1" smtClean="0">
                <a:solidFill>
                  <a:srgbClr val="FF0000"/>
                </a:solidFill>
                <a:latin typeface="Bahnschrift SemiLight" panose="020B0502040204020203" pitchFamily="34" charset="0"/>
              </a:rPr>
              <a:t>домашки</a:t>
            </a:r>
            <a:r>
              <a:rPr lang="ru-RU" dirty="0" smtClean="0">
                <a:solidFill>
                  <a:srgbClr val="FF0000"/>
                </a:solidFill>
                <a:latin typeface="Bahnschrift SemiLight" panose="020B0502040204020203" pitchFamily="34" charset="0"/>
              </a:rPr>
              <a:t> много…</a:t>
            </a:r>
          </a:p>
          <a:p>
            <a:r>
              <a:rPr lang="ru-RU" dirty="0" smtClean="0">
                <a:solidFill>
                  <a:srgbClr val="FF0000"/>
                </a:solidFill>
                <a:latin typeface="Bahnschrift SemiLight" panose="020B0502040204020203" pitchFamily="34" charset="0"/>
              </a:rPr>
              <a:t>Уф. Выговорился. Полегчало.</a:t>
            </a:r>
          </a:p>
          <a:p>
            <a:r>
              <a:rPr lang="ru-RU" dirty="0" smtClean="0">
                <a:solidFill>
                  <a:srgbClr val="FF0000"/>
                </a:solidFill>
                <a:latin typeface="Bahnschrift SemiLight" panose="020B0502040204020203" pitchFamily="34" charset="0"/>
              </a:rPr>
              <a:t>Спасибо!</a:t>
            </a:r>
          </a:p>
          <a:p>
            <a:r>
              <a:rPr lang="ru-RU" sz="2400" dirty="0" smtClean="0">
                <a:latin typeface="Bahnschrift SemiLight" panose="020B0502040204020203" pitchFamily="34" charset="0"/>
              </a:rPr>
              <a:t>Вывод:</a:t>
            </a:r>
          </a:p>
          <a:p>
            <a:r>
              <a:rPr lang="ru-RU" sz="2400" dirty="0" smtClean="0">
                <a:solidFill>
                  <a:srgbClr val="FF0000"/>
                </a:solidFill>
                <a:latin typeface="Bahnschrift SemiLight" panose="020B0502040204020203" pitchFamily="34" charset="0"/>
              </a:rPr>
              <a:t>5</a:t>
            </a:r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71540" y="3056947"/>
            <a:ext cx="5803554" cy="25997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63823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1"/>
          <p:cNvSpPr txBox="1">
            <a:spLocks/>
          </p:cNvSpPr>
          <p:nvPr/>
        </p:nvSpPr>
        <p:spPr>
          <a:xfrm>
            <a:off x="275754" y="294042"/>
            <a:ext cx="9692640" cy="77275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sz="4400" spc="-50" dirty="0" smtClean="0">
                <a:latin typeface="+mj-lt"/>
                <a:ea typeface="+mj-ea"/>
                <a:cs typeface="+mj-cs"/>
              </a:rPr>
              <a:t>Функции. </a:t>
            </a:r>
            <a:r>
              <a:rPr lang="ru-RU" sz="4400" spc="-50" dirty="0" smtClean="0">
                <a:latin typeface="+mj-lt"/>
                <a:ea typeface="+mj-ea"/>
                <a:cs typeface="+mj-cs"/>
              </a:rPr>
              <a:t>Что это?</a:t>
            </a:r>
            <a:endParaRPr kumimoji="0" lang="ru-RU" sz="4400" b="0" i="0" u="none" strike="noStrike" kern="1200" cap="none" spc="-5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275754" y="1491916"/>
            <a:ext cx="96926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Функция </a:t>
            </a:r>
            <a:r>
              <a:rPr lang="ru-RU" dirty="0" smtClean="0"/>
              <a:t>— сгруппированный </a:t>
            </a:r>
            <a:r>
              <a:rPr lang="ru-RU" dirty="0"/>
              <a:t>набор команд, которые выполняются последовательно, но воспринимаются как единое целое. При этом функция может </a:t>
            </a:r>
            <a:r>
              <a:rPr lang="ru-RU" dirty="0" smtClean="0"/>
              <a:t>возвращать результат</a:t>
            </a:r>
            <a:r>
              <a:rPr lang="ru-RU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0196109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1"/>
          <p:cNvSpPr txBox="1">
            <a:spLocks/>
          </p:cNvSpPr>
          <p:nvPr/>
        </p:nvSpPr>
        <p:spPr>
          <a:xfrm>
            <a:off x="275754" y="294042"/>
            <a:ext cx="9692640" cy="77275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sz="4400" spc="-50" dirty="0" smtClean="0">
                <a:latin typeface="+mj-lt"/>
                <a:ea typeface="+mj-ea"/>
                <a:cs typeface="+mj-cs"/>
              </a:rPr>
              <a:t>Функции. С чем их едят?</a:t>
            </a:r>
            <a:endParaRPr kumimoji="0" lang="ru-RU" sz="4400" b="0" i="0" u="none" strike="noStrike" kern="1200" cap="none" spc="-5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369277" y="1318846"/>
            <a:ext cx="9706708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Arial" pitchFamily="34" charset="0"/>
              <a:buChar char="•"/>
            </a:pPr>
            <a:r>
              <a:rPr lang="ru-RU" dirty="0" smtClean="0"/>
              <a:t> Ключевое слово для создания – </a:t>
            </a:r>
            <a:r>
              <a:rPr lang="en-US" dirty="0" smtClean="0">
                <a:solidFill>
                  <a:srgbClr val="FF0000"/>
                </a:solidFill>
                <a:latin typeface="Bahnschrift SemiLight" pitchFamily="34" charset="0"/>
              </a:rPr>
              <a:t>def</a:t>
            </a:r>
            <a:r>
              <a:rPr lang="en-US" dirty="0" smtClean="0"/>
              <a:t>.</a:t>
            </a:r>
            <a:endParaRPr lang="ru-RU" dirty="0" smtClean="0"/>
          </a:p>
          <a:p>
            <a:pPr>
              <a:buFont typeface="Arial" pitchFamily="34" charset="0"/>
              <a:buChar char="•"/>
            </a:pPr>
            <a:endParaRPr lang="ru-RU" dirty="0" smtClean="0"/>
          </a:p>
          <a:p>
            <a:pPr>
              <a:buFont typeface="Arial" pitchFamily="34" charset="0"/>
              <a:buChar char="•"/>
            </a:pPr>
            <a:r>
              <a:rPr lang="ru-RU" dirty="0" smtClean="0"/>
              <a:t> Названия функций – </a:t>
            </a:r>
            <a:r>
              <a:rPr lang="ru-RU" dirty="0" err="1" smtClean="0">
                <a:solidFill>
                  <a:srgbClr val="FF0000"/>
                </a:solidFill>
                <a:latin typeface="Bahnschrift SemiLight" pitchFamily="34" charset="0"/>
              </a:rPr>
              <a:t>вот_такие_вот</a:t>
            </a:r>
            <a:r>
              <a:rPr lang="ru-RU" dirty="0" smtClean="0"/>
              <a:t>. Такой стиль называется «змеиный»</a:t>
            </a:r>
          </a:p>
          <a:p>
            <a:pPr>
              <a:buFont typeface="Arial" pitchFamily="34" charset="0"/>
              <a:buChar char="•"/>
            </a:pPr>
            <a:endParaRPr lang="ru-RU" dirty="0" smtClean="0"/>
          </a:p>
          <a:p>
            <a:pPr>
              <a:buFont typeface="Arial" pitchFamily="34" charset="0"/>
              <a:buChar char="•"/>
            </a:pPr>
            <a:r>
              <a:rPr lang="ru-RU" dirty="0" smtClean="0"/>
              <a:t> Переменные в функциях – локальны. То есть могут использоваться только внутри функций. </a:t>
            </a:r>
          </a:p>
          <a:p>
            <a:pPr>
              <a:buFont typeface="Arial" pitchFamily="34" charset="0"/>
              <a:buChar char="•"/>
            </a:pPr>
            <a:endParaRPr lang="ru-RU" dirty="0" smtClean="0"/>
          </a:p>
          <a:p>
            <a:pPr>
              <a:buFont typeface="Arial" pitchFamily="34" charset="0"/>
              <a:buChar char="•"/>
            </a:pPr>
            <a:r>
              <a:rPr lang="ru-RU" dirty="0" smtClean="0"/>
              <a:t> Ключевое слово для возвращения результата работы функции </a:t>
            </a:r>
            <a:r>
              <a:rPr lang="en-US" dirty="0" smtClean="0">
                <a:solidFill>
                  <a:srgbClr val="FF0000"/>
                </a:solidFill>
                <a:latin typeface="Bahnschrift SemiLight" pitchFamily="34" charset="0"/>
              </a:rPr>
              <a:t>return</a:t>
            </a:r>
            <a:endParaRPr lang="ru-RU" dirty="0" smtClean="0">
              <a:solidFill>
                <a:srgbClr val="FF0000"/>
              </a:solidFill>
              <a:latin typeface="Bahnschrift SemiLight" pitchFamily="34" charset="0"/>
            </a:endParaRPr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9277" y="3879215"/>
            <a:ext cx="7919028" cy="1855157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314221" y="307571"/>
            <a:ext cx="9692640" cy="848876"/>
          </a:xfrm>
        </p:spPr>
        <p:txBody>
          <a:bodyPr/>
          <a:lstStyle/>
          <a:p>
            <a:r>
              <a:rPr lang="ru-RU" dirty="0" smtClean="0"/>
              <a:t>Функции</a:t>
            </a:r>
            <a:endParaRPr lang="ru-RU" dirty="0"/>
          </a:p>
        </p:txBody>
      </p:sp>
      <p:sp>
        <p:nvSpPr>
          <p:cNvPr id="6" name="TextBox 5"/>
          <p:cNvSpPr txBox="1"/>
          <p:nvPr/>
        </p:nvSpPr>
        <p:spPr>
          <a:xfrm>
            <a:off x="314221" y="1595718"/>
            <a:ext cx="95832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 smtClean="0"/>
              <a:t> 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378069" y="1477108"/>
            <a:ext cx="611944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 smtClean="0"/>
              <a:t>Если в программе есть одинаковые кусочки, которые повторяются, то их можно преобразовать в функцию.</a:t>
            </a:r>
          </a:p>
          <a:p>
            <a:r>
              <a:rPr lang="ru-RU" dirty="0" smtClean="0"/>
              <a:t>Например:</a:t>
            </a:r>
            <a:endParaRPr lang="ru-RU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471365" y="2511913"/>
            <a:ext cx="4680927" cy="326698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7" name="Штриховая стрелка вправо 6"/>
          <p:cNvSpPr/>
          <p:nvPr/>
        </p:nvSpPr>
        <p:spPr>
          <a:xfrm>
            <a:off x="5213838" y="3622431"/>
            <a:ext cx="1283677" cy="984738"/>
          </a:xfrm>
          <a:prstGeom prst="striped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92828" y="2511913"/>
            <a:ext cx="3924996" cy="3266982"/>
          </a:xfrm>
          <a:prstGeom prst="rect">
            <a:avLst/>
          </a:prstGeom>
        </p:spPr>
      </p:pic>
      <p:pic>
        <p:nvPicPr>
          <p:cNvPr id="4" name="Рисунок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52564" y="1385041"/>
            <a:ext cx="4515480" cy="7906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94415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247719" y="290946"/>
            <a:ext cx="9692640" cy="1325562"/>
          </a:xfrm>
        </p:spPr>
        <p:txBody>
          <a:bodyPr/>
          <a:lstStyle/>
          <a:p>
            <a:r>
              <a:rPr lang="ru-RU" dirty="0" smtClean="0"/>
              <a:t>Домашнее задание</a:t>
            </a:r>
            <a:endParaRPr lang="ru-RU" dirty="0"/>
          </a:p>
        </p:txBody>
      </p:sp>
      <p:sp>
        <p:nvSpPr>
          <p:cNvPr id="4" name="TextBox 3"/>
          <p:cNvSpPr txBox="1"/>
          <p:nvPr/>
        </p:nvSpPr>
        <p:spPr>
          <a:xfrm>
            <a:off x="367553" y="2340090"/>
            <a:ext cx="9572806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600" dirty="0" smtClean="0"/>
              <a:t>Поиграть </a:t>
            </a:r>
            <a:r>
              <a:rPr lang="ru-RU" sz="3600" dirty="0" smtClean="0"/>
              <a:t>в игру «Сапёр</a:t>
            </a:r>
            <a:r>
              <a:rPr lang="ru-RU" sz="3600" dirty="0" smtClean="0"/>
              <a:t>»</a:t>
            </a:r>
            <a:endParaRPr lang="ru-RU" sz="3600" dirty="0" smtClean="0"/>
          </a:p>
          <a:p>
            <a:endParaRPr lang="ru-RU" sz="3600" dirty="0" smtClean="0"/>
          </a:p>
          <a:p>
            <a:r>
              <a:rPr lang="ru-RU" sz="3600" dirty="0" smtClean="0"/>
              <a:t>И вместе со своими друзьями поиграть в морской бой</a:t>
            </a:r>
            <a:r>
              <a:rPr lang="ru-RU" dirty="0" smtClean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8884779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2"/>
          <p:cNvSpPr>
            <a:spLocks noGrp="1"/>
          </p:cNvSpPr>
          <p:nvPr>
            <p:ph type="ctrTitle"/>
          </p:nvPr>
        </p:nvSpPr>
        <p:spPr>
          <a:xfrm>
            <a:off x="1261872" y="2450592"/>
            <a:ext cx="9726426" cy="4041648"/>
          </a:xfrm>
        </p:spPr>
        <p:txBody>
          <a:bodyPr/>
          <a:lstStyle/>
          <a:p>
            <a:r>
              <a:rPr lang="ru-RU" dirty="0" smtClean="0"/>
              <a:t>Спасибо за внимание!</a:t>
            </a:r>
            <a:endParaRPr lang="ru-RU" dirty="0"/>
          </a:p>
        </p:txBody>
      </p:sp>
      <p:sp>
        <p:nvSpPr>
          <p:cNvPr id="4" name="Подзаголовок 3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36017" y="664860"/>
            <a:ext cx="5188470" cy="4496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81390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Содержимое 4" descr="PPLf.gif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56031" y="1393095"/>
            <a:ext cx="4905121" cy="4110856"/>
          </a:xfrm>
        </p:spPr>
      </p:pic>
      <p:sp>
        <p:nvSpPr>
          <p:cNvPr id="4" name="Заголовок 1"/>
          <p:cNvSpPr txBox="1">
            <a:spLocks/>
          </p:cNvSpPr>
          <p:nvPr/>
        </p:nvSpPr>
        <p:spPr>
          <a:xfrm>
            <a:off x="256031" y="191194"/>
            <a:ext cx="10641953" cy="781396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sz="4400" spc="-50" dirty="0" smtClean="0">
                <a:latin typeface="+mj-lt"/>
                <a:ea typeface="+mj-ea"/>
                <a:cs typeface="+mj-cs"/>
              </a:rPr>
              <a:t>Зачем мы здесь собрались?</a:t>
            </a:r>
            <a:endParaRPr kumimoji="0" lang="ru-RU" sz="4400" b="0" i="0" u="none" strike="noStrike" kern="1200" cap="none" spc="-5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pic>
        <p:nvPicPr>
          <p:cNvPr id="6" name="Рисунок 5" descr="space-invaders-40years-history.gif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13355" y="1393095"/>
            <a:ext cx="5160505" cy="4110856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256030" y="5855208"/>
            <a:ext cx="490512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400" b="1" dirty="0" smtClean="0"/>
              <a:t>Игра «Жизнь»</a:t>
            </a:r>
            <a:endParaRPr lang="ru-RU" sz="2400" b="1" dirty="0"/>
          </a:p>
        </p:txBody>
      </p:sp>
      <p:sp>
        <p:nvSpPr>
          <p:cNvPr id="8" name="TextBox 7"/>
          <p:cNvSpPr txBox="1"/>
          <p:nvPr/>
        </p:nvSpPr>
        <p:spPr>
          <a:xfrm>
            <a:off x="5713354" y="5855208"/>
            <a:ext cx="516050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400" b="1" dirty="0" smtClean="0"/>
              <a:t>Игра «</a:t>
            </a:r>
            <a:r>
              <a:rPr lang="en-US" sz="2400" b="1" dirty="0" smtClean="0"/>
              <a:t>Space Invaders</a:t>
            </a:r>
            <a:r>
              <a:rPr lang="ru-RU" sz="2400" b="1" dirty="0" smtClean="0"/>
              <a:t>»</a:t>
            </a:r>
            <a:endParaRPr lang="ru-RU" sz="2400" b="1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285750" y="209550"/>
            <a:ext cx="10668762" cy="857250"/>
          </a:xfrm>
        </p:spPr>
        <p:txBody>
          <a:bodyPr/>
          <a:lstStyle/>
          <a:p>
            <a:r>
              <a:rPr lang="en-US" dirty="0" smtClean="0"/>
              <a:t>Python –</a:t>
            </a:r>
            <a:r>
              <a:rPr lang="ru-RU" dirty="0" smtClean="0"/>
              <a:t> что такое и с чем едят</a:t>
            </a:r>
            <a:endParaRPr lang="ru-RU" dirty="0"/>
          </a:p>
        </p:txBody>
      </p:sp>
      <p:pic>
        <p:nvPicPr>
          <p:cNvPr id="5" name="Объект 3"/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77249" y="457200"/>
            <a:ext cx="2708135" cy="2696851"/>
          </a:xfrm>
        </p:spPr>
      </p:pic>
      <p:sp>
        <p:nvSpPr>
          <p:cNvPr id="8" name="Объект 2"/>
          <p:cNvSpPr>
            <a:spLocks noGrp="1"/>
          </p:cNvSpPr>
          <p:nvPr>
            <p:ph idx="1"/>
          </p:nvPr>
        </p:nvSpPr>
        <p:spPr>
          <a:xfrm>
            <a:off x="188686" y="1314450"/>
            <a:ext cx="8440964" cy="7524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ru-RU" sz="2000" dirty="0" smtClean="0"/>
              <a:t>Высокоуровневый интерпретируемый объектно-ориентированный язык программирования.</a:t>
            </a:r>
          </a:p>
          <a:p>
            <a:pPr marL="0" indent="0">
              <a:buNone/>
            </a:pPr>
            <a:endParaRPr lang="ru-RU" sz="2000" dirty="0"/>
          </a:p>
          <a:p>
            <a:endParaRPr lang="ru-RU" sz="2000" dirty="0"/>
          </a:p>
        </p:txBody>
      </p:sp>
      <p:pic>
        <p:nvPicPr>
          <p:cNvPr id="9" name="Рисунок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6002" y="2494026"/>
            <a:ext cx="5995797" cy="3961408"/>
          </a:xfrm>
          <a:prstGeom prst="rect">
            <a:avLst/>
          </a:prstGeom>
        </p:spPr>
      </p:pic>
      <p:pic>
        <p:nvPicPr>
          <p:cNvPr id="10" name="Рисунок 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22637" y="2441142"/>
            <a:ext cx="4452884" cy="4067175"/>
          </a:xfrm>
          <a:prstGeom prst="rect">
            <a:avLst/>
          </a:prstGeom>
        </p:spPr>
      </p:pic>
      <p:sp>
        <p:nvSpPr>
          <p:cNvPr id="11" name="Объект 2"/>
          <p:cNvSpPr txBox="1">
            <a:spLocks/>
          </p:cNvSpPr>
          <p:nvPr/>
        </p:nvSpPr>
        <p:spPr>
          <a:xfrm>
            <a:off x="7019925" y="3401702"/>
            <a:ext cx="3848861" cy="31066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82880" indent="-182880" algn="l" defTabSz="914400" rtl="0" eaLnBrk="1" latinLnBrk="0" hangingPunct="1">
              <a:lnSpc>
                <a:spcPct val="95000"/>
              </a:lnSpc>
              <a:spcBef>
                <a:spcPts val="1400"/>
              </a:spcBef>
              <a:spcAft>
                <a:spcPts val="200"/>
              </a:spcAft>
              <a:buClr>
                <a:schemeClr val="accent1"/>
              </a:buClr>
              <a:buSzPct val="80000"/>
              <a:buFont typeface="Arial" pitchFamily="34" charset="0"/>
              <a:buChar char="•"/>
              <a:defRPr sz="1800" kern="1200" spc="1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28016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6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9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2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5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itchFamily="34" charset="0"/>
              <a:buNone/>
            </a:pPr>
            <a:endParaRPr lang="ru-RU" sz="2000" dirty="0" smtClean="0"/>
          </a:p>
          <a:p>
            <a:pPr marL="0" indent="0">
              <a:buNone/>
            </a:pPr>
            <a:r>
              <a:rPr lang="ru-RU" sz="2000" dirty="0" smtClean="0"/>
              <a:t>Правильно:</a:t>
            </a:r>
          </a:p>
          <a:p>
            <a:pPr marL="0" indent="0">
              <a:buNone/>
            </a:pPr>
            <a:r>
              <a:rPr lang="ru-RU" sz="2000" dirty="0" err="1" smtClean="0">
                <a:solidFill>
                  <a:srgbClr val="FF0000"/>
                </a:solidFill>
              </a:rPr>
              <a:t>Пайтон</a:t>
            </a:r>
            <a:endParaRPr lang="ru-RU" sz="2000" dirty="0" smtClean="0">
              <a:solidFill>
                <a:srgbClr val="FF0000"/>
              </a:solidFill>
            </a:endParaRPr>
          </a:p>
          <a:p>
            <a:pPr marL="0" indent="0">
              <a:buNone/>
            </a:pPr>
            <a:r>
              <a:rPr lang="ru-RU" sz="2000" dirty="0" smtClean="0"/>
              <a:t>Неправильно:</a:t>
            </a:r>
          </a:p>
          <a:p>
            <a:pPr marL="0" indent="0">
              <a:buNone/>
            </a:pPr>
            <a:r>
              <a:rPr lang="ru-RU" sz="2000" dirty="0" smtClean="0">
                <a:solidFill>
                  <a:srgbClr val="FF0000"/>
                </a:solidFill>
              </a:rPr>
              <a:t>Питон</a:t>
            </a:r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0296" y="2411804"/>
            <a:ext cx="6690566" cy="41258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39047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Рисунок 1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6031" y="581892"/>
            <a:ext cx="4235776" cy="2382625"/>
          </a:xfrm>
          <a:prstGeom prst="rect">
            <a:avLst/>
          </a:prstGeom>
        </p:spPr>
      </p:pic>
      <p:pic>
        <p:nvPicPr>
          <p:cNvPr id="3074" name="Picture 2" descr="https://connery.dk/image/box/215178/3920/50000.jpg?oversize=1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425" y="2233062"/>
            <a:ext cx="3742812" cy="26495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256031" y="191194"/>
            <a:ext cx="10641953" cy="781396"/>
          </a:xfrm>
        </p:spPr>
        <p:txBody>
          <a:bodyPr>
            <a:normAutofit/>
          </a:bodyPr>
          <a:lstStyle/>
          <a:p>
            <a:r>
              <a:rPr lang="ru-RU" dirty="0" smtClean="0"/>
              <a:t>Проекты написанные на </a:t>
            </a:r>
            <a:r>
              <a:rPr lang="en-US" dirty="0" smtClean="0"/>
              <a:t>Python</a:t>
            </a:r>
            <a:endParaRPr lang="ru-RU" dirty="0"/>
          </a:p>
        </p:txBody>
      </p:sp>
      <p:pic>
        <p:nvPicPr>
          <p:cNvPr id="6" name="Рисунок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52368" y="1246712"/>
            <a:ext cx="4224860" cy="1229394"/>
          </a:xfrm>
          <a:prstGeom prst="rect">
            <a:avLst/>
          </a:prstGeom>
        </p:spPr>
      </p:pic>
      <p:pic>
        <p:nvPicPr>
          <p:cNvPr id="8" name="Рисунок 7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79960" y="2452252"/>
            <a:ext cx="3948545" cy="2211185"/>
          </a:xfrm>
          <a:prstGeom prst="rect">
            <a:avLst/>
          </a:prstGeom>
        </p:spPr>
      </p:pic>
      <p:pic>
        <p:nvPicPr>
          <p:cNvPr id="9" name="Рисунок 8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66559" y="4441375"/>
            <a:ext cx="4407719" cy="2187331"/>
          </a:xfrm>
          <a:prstGeom prst="rect">
            <a:avLst/>
          </a:prstGeom>
        </p:spPr>
      </p:pic>
      <p:pic>
        <p:nvPicPr>
          <p:cNvPr id="10" name="Рисунок 9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3243" y="5106251"/>
            <a:ext cx="5526038" cy="1496571"/>
          </a:xfrm>
          <a:prstGeom prst="rect">
            <a:avLst/>
          </a:prstGeom>
        </p:spPr>
      </p:pic>
      <p:pic>
        <p:nvPicPr>
          <p:cNvPr id="15" name="Рисунок 14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58217" y="1831383"/>
            <a:ext cx="3810000" cy="2857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57227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ru-RU" dirty="0" smtClean="0"/>
              <a:t>Перейдём к практике</a:t>
            </a:r>
            <a:endParaRPr lang="ru-RU" dirty="0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746638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271272" y="270510"/>
            <a:ext cx="9692640" cy="1005840"/>
          </a:xfrm>
        </p:spPr>
        <p:txBody>
          <a:bodyPr/>
          <a:lstStyle/>
          <a:p>
            <a:r>
              <a:rPr lang="ru-RU" dirty="0" smtClean="0"/>
              <a:t>Для начала</a:t>
            </a:r>
            <a:endParaRPr lang="ru-RU" dirty="0"/>
          </a:p>
        </p:txBody>
      </p:sp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3063" y="1753900"/>
            <a:ext cx="5360037" cy="4198696"/>
          </a:xfrm>
        </p:spPr>
      </p:pic>
      <p:pic>
        <p:nvPicPr>
          <p:cNvPr id="5" name="Рисунок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48450" y="1894946"/>
            <a:ext cx="4057650" cy="4057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87088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6675" y="108585"/>
            <a:ext cx="10535412" cy="758190"/>
          </a:xfrm>
        </p:spPr>
        <p:txBody>
          <a:bodyPr/>
          <a:lstStyle/>
          <a:p>
            <a:r>
              <a:rPr lang="ru-RU" dirty="0" smtClean="0"/>
              <a:t>Краткое описание функционала</a:t>
            </a:r>
            <a:endParaRPr lang="ru-RU" dirty="0"/>
          </a:p>
        </p:txBody>
      </p:sp>
      <p:pic>
        <p:nvPicPr>
          <p:cNvPr id="5" name="Объект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2730" y="866775"/>
            <a:ext cx="7240849" cy="5846750"/>
          </a:xfrm>
        </p:spPr>
      </p:pic>
    </p:spTree>
    <p:extLst>
      <p:ext uri="{BB962C8B-B14F-4D97-AF65-F5344CB8AC3E}">
        <p14:creationId xmlns:p14="http://schemas.microsoft.com/office/powerpoint/2010/main" val="34172888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64592" y="194310"/>
            <a:ext cx="9692640" cy="872490"/>
          </a:xfrm>
        </p:spPr>
        <p:txBody>
          <a:bodyPr/>
          <a:lstStyle/>
          <a:p>
            <a:r>
              <a:rPr lang="ru-RU" dirty="0" smtClean="0"/>
              <a:t>Первая программа</a:t>
            </a:r>
            <a:endParaRPr lang="ru-RU" dirty="0"/>
          </a:p>
        </p:txBody>
      </p:sp>
      <p:pic>
        <p:nvPicPr>
          <p:cNvPr id="6" name="Объект 5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86650" y="90013"/>
            <a:ext cx="3152775" cy="6588948"/>
          </a:xfrm>
        </p:spPr>
      </p:pic>
      <p:sp>
        <p:nvSpPr>
          <p:cNvPr id="8" name="Объект 2"/>
          <p:cNvSpPr txBox="1">
            <a:spLocks/>
          </p:cNvSpPr>
          <p:nvPr/>
        </p:nvSpPr>
        <p:spPr>
          <a:xfrm>
            <a:off x="164592" y="1274700"/>
            <a:ext cx="6831239" cy="1447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82880" indent="-182880" algn="l" defTabSz="914400" rtl="0" eaLnBrk="1" latinLnBrk="0" hangingPunct="1">
              <a:lnSpc>
                <a:spcPct val="95000"/>
              </a:lnSpc>
              <a:spcBef>
                <a:spcPts val="1400"/>
              </a:spcBef>
              <a:spcAft>
                <a:spcPts val="200"/>
              </a:spcAft>
              <a:buClr>
                <a:schemeClr val="accent1"/>
              </a:buClr>
              <a:buSzPct val="80000"/>
              <a:buFont typeface="Arial" pitchFamily="34" charset="0"/>
              <a:buChar char="•"/>
              <a:defRPr sz="1800" kern="1200" spc="1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28016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6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9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2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5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itchFamily="34" charset="0"/>
              <a:buNone/>
            </a:pPr>
            <a:endParaRPr lang="ru-RU" sz="2000" dirty="0" smtClean="0"/>
          </a:p>
          <a:p>
            <a:pPr marL="0" indent="0">
              <a:buNone/>
            </a:pPr>
            <a:r>
              <a:rPr lang="en-US" sz="3200" dirty="0"/>
              <a:t>p</a:t>
            </a:r>
            <a:r>
              <a:rPr lang="en-US" sz="3200" dirty="0" smtClean="0"/>
              <a:t>rint( ) – </a:t>
            </a:r>
            <a:r>
              <a:rPr lang="ru-RU" sz="3200" dirty="0" smtClean="0"/>
              <a:t>функция вывода</a:t>
            </a:r>
          </a:p>
          <a:p>
            <a:pPr marL="0" indent="0">
              <a:buNone/>
            </a:pPr>
            <a:endParaRPr lang="ru-RU" sz="3200" dirty="0"/>
          </a:p>
        </p:txBody>
      </p:sp>
      <p:sp>
        <p:nvSpPr>
          <p:cNvPr id="9" name="Объект 2"/>
          <p:cNvSpPr txBox="1">
            <a:spLocks/>
          </p:cNvSpPr>
          <p:nvPr/>
        </p:nvSpPr>
        <p:spPr>
          <a:xfrm>
            <a:off x="188685" y="4222480"/>
            <a:ext cx="8069489" cy="2149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82880" indent="-182880" algn="l" defTabSz="914400" rtl="0" eaLnBrk="1" latinLnBrk="0" hangingPunct="1">
              <a:lnSpc>
                <a:spcPct val="95000"/>
              </a:lnSpc>
              <a:spcBef>
                <a:spcPts val="1400"/>
              </a:spcBef>
              <a:spcAft>
                <a:spcPts val="200"/>
              </a:spcAft>
              <a:buClr>
                <a:schemeClr val="accent1"/>
              </a:buClr>
              <a:buSzPct val="80000"/>
              <a:buFont typeface="Arial" pitchFamily="34" charset="0"/>
              <a:buChar char="•"/>
              <a:defRPr sz="1800" kern="1200" spc="1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28016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6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9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2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5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itchFamily="34" charset="0"/>
              <a:buNone/>
            </a:pPr>
            <a:endParaRPr lang="ru-RU" sz="2000" dirty="0" smtClean="0"/>
          </a:p>
          <a:p>
            <a:endParaRPr lang="ru-RU" sz="2000" dirty="0"/>
          </a:p>
        </p:txBody>
      </p:sp>
      <p:sp>
        <p:nvSpPr>
          <p:cNvPr id="11" name="Объект 2"/>
          <p:cNvSpPr txBox="1">
            <a:spLocks/>
          </p:cNvSpPr>
          <p:nvPr/>
        </p:nvSpPr>
        <p:spPr>
          <a:xfrm>
            <a:off x="188686" y="1314450"/>
            <a:ext cx="8440964" cy="34956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82880" indent="-182880" algn="l" defTabSz="914400" rtl="0" eaLnBrk="1" latinLnBrk="0" hangingPunct="1">
              <a:lnSpc>
                <a:spcPct val="95000"/>
              </a:lnSpc>
              <a:spcBef>
                <a:spcPts val="1400"/>
              </a:spcBef>
              <a:spcAft>
                <a:spcPts val="200"/>
              </a:spcAft>
              <a:buClr>
                <a:schemeClr val="accent1"/>
              </a:buClr>
              <a:buSzPct val="80000"/>
              <a:buFont typeface="Arial" pitchFamily="34" charset="0"/>
              <a:buChar char="•"/>
              <a:defRPr sz="1800" kern="1200" spc="1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28016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6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9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2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5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itchFamily="34" charset="0"/>
              <a:buNone/>
            </a:pPr>
            <a:endParaRPr lang="ru-RU" sz="2000" dirty="0" smtClean="0"/>
          </a:p>
          <a:p>
            <a:endParaRPr lang="ru-RU" sz="2000" dirty="0"/>
          </a:p>
        </p:txBody>
      </p:sp>
      <p:pic>
        <p:nvPicPr>
          <p:cNvPr id="12" name="Рисунок 1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8684" y="4430380"/>
            <a:ext cx="6608273" cy="1954276"/>
          </a:xfrm>
          <a:prstGeom prst="rect">
            <a:avLst/>
          </a:prstGeom>
        </p:spPr>
      </p:pic>
      <p:sp>
        <p:nvSpPr>
          <p:cNvPr id="13" name="Прямоугольник 12"/>
          <p:cNvSpPr/>
          <p:nvPr/>
        </p:nvSpPr>
        <p:spPr>
          <a:xfrm>
            <a:off x="290322" y="2762250"/>
            <a:ext cx="11225404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800" dirty="0" smtClean="0"/>
              <a:t>Задача: </a:t>
            </a:r>
          </a:p>
          <a:p>
            <a:r>
              <a:rPr lang="ru-RU" sz="2800" dirty="0" smtClean="0"/>
              <a:t>Вывести фразу «</a:t>
            </a:r>
            <a:r>
              <a:rPr lang="en-US" sz="2800" dirty="0" smtClean="0"/>
              <a:t>Hello world!</a:t>
            </a:r>
            <a:r>
              <a:rPr lang="ru-RU" sz="2800" dirty="0" smtClean="0"/>
              <a:t>» на экран.</a:t>
            </a:r>
          </a:p>
        </p:txBody>
      </p:sp>
    </p:spTree>
    <p:extLst>
      <p:ext uri="{BB962C8B-B14F-4D97-AF65-F5344CB8AC3E}">
        <p14:creationId xmlns:p14="http://schemas.microsoft.com/office/powerpoint/2010/main" val="19110057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View">
  <a:themeElements>
    <a:clrScheme name="View">
      <a:dk1>
        <a:srgbClr val="000000"/>
      </a:dk1>
      <a:lt1>
        <a:srgbClr val="FFFFFF"/>
      </a:lt1>
      <a:dk2>
        <a:srgbClr val="46464A"/>
      </a:dk2>
      <a:lt2>
        <a:srgbClr val="D6D3CC"/>
      </a:lt2>
      <a:accent1>
        <a:srgbClr val="6F6F74"/>
      </a:accent1>
      <a:accent2>
        <a:srgbClr val="92A9B9"/>
      </a:accent2>
      <a:accent3>
        <a:srgbClr val="A7B789"/>
      </a:accent3>
      <a:accent4>
        <a:srgbClr val="B9A489"/>
      </a:accent4>
      <a:accent5>
        <a:srgbClr val="8D6374"/>
      </a:accent5>
      <a:accent6>
        <a:srgbClr val="9B7362"/>
      </a:accent6>
      <a:hlink>
        <a:srgbClr val="67AABF"/>
      </a:hlink>
      <a:folHlink>
        <a:srgbClr val="ABAFA5"/>
      </a:folHlink>
    </a:clrScheme>
    <a:fontScheme name="View">
      <a:majorFont>
        <a:latin typeface="Century Schoolbook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Schoolbook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View">
      <a:fillStyleLst>
        <a:solidFill>
          <a:schemeClr val="phClr"/>
        </a:solidFill>
        <a:solidFill>
          <a:schemeClr val="phClr">
            <a:tint val="60000"/>
            <a:satMod val="120000"/>
          </a:schemeClr>
        </a:solidFill>
        <a:solidFill>
          <a:schemeClr val="phClr">
            <a:shade val="75000"/>
            <a:satMod val="16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3970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95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5240" dir="5400000" algn="tl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9525" prstMaterial="flat">
            <a:bevelT w="0" h="0" prst="coolSlant"/>
            <a:contourClr>
              <a:schemeClr val="phClr">
                <a:shade val="35000"/>
                <a:satMod val="130000"/>
              </a:schemeClr>
            </a:contourClr>
          </a:sp3d>
        </a:effectStyle>
        <a:effectStyle>
          <a:effectLst>
            <a:outerShdw blurRad="76200" dist="25400" dir="5400000" algn="tl" rotWithShape="0">
              <a:srgbClr val="000000">
                <a:alpha val="5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19050" prstMaterial="flat">
            <a:bevelT w="0" h="0" prst="coolSlant"/>
            <a:contourClr>
              <a:schemeClr val="phClr">
                <a:shade val="25000"/>
                <a:satMod val="14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4000"/>
                <a:shade val="98000"/>
                <a:satMod val="130000"/>
                <a:lumMod val="102000"/>
              </a:schemeClr>
            </a:gs>
            <a:gs pos="100000">
              <a:schemeClr val="phClr">
                <a:tint val="98000"/>
                <a:shade val="78000"/>
                <a:satMod val="140000"/>
              </a:schemeClr>
            </a:gs>
          </a:gsLst>
          <a:path path="circle">
            <a:fillToRect l="100000" t="10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iew" id="{BA0EB5A6-F2D4-4F82-977B-64ADEE4A2A69}" vid="{3969A8A2-35DB-4E3B-8885-16FD2056867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TM03457515[[fn=Вид]]</Template>
  <TotalTime>2741</TotalTime>
  <Words>719</Words>
  <Application>Microsoft Office PowerPoint</Application>
  <PresentationFormat>Широкоэкранный</PresentationFormat>
  <Paragraphs>175</Paragraphs>
  <Slides>27</Slides>
  <Notes>0</Notes>
  <HiddenSlides>0</HiddenSlides>
  <MMClips>1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27</vt:i4>
      </vt:variant>
    </vt:vector>
  </HeadingPairs>
  <TitlesOfParts>
    <vt:vector size="33" baseType="lpstr">
      <vt:lpstr>Arial</vt:lpstr>
      <vt:lpstr>Bahnschrift SemiLight</vt:lpstr>
      <vt:lpstr>Century Schoolbook</vt:lpstr>
      <vt:lpstr>Wingdings</vt:lpstr>
      <vt:lpstr>Wingdings 2</vt:lpstr>
      <vt:lpstr>View</vt:lpstr>
      <vt:lpstr>Основы Python</vt:lpstr>
      <vt:lpstr>Презентация PowerPoint</vt:lpstr>
      <vt:lpstr>Презентация PowerPoint</vt:lpstr>
      <vt:lpstr>Python – что такое и с чем едят</vt:lpstr>
      <vt:lpstr>Проекты написанные на Python</vt:lpstr>
      <vt:lpstr>Перейдём к практике</vt:lpstr>
      <vt:lpstr>Для начала</vt:lpstr>
      <vt:lpstr>Краткое описание функционала</vt:lpstr>
      <vt:lpstr>Первая программа</vt:lpstr>
      <vt:lpstr>Усложним задачу</vt:lpstr>
      <vt:lpstr>Типы данных в Python</vt:lpstr>
      <vt:lpstr>Как получить из строки…</vt:lpstr>
      <vt:lpstr>Калькулятор. Начало</vt:lpstr>
      <vt:lpstr>Калькулятор. Начало </vt:lpstr>
      <vt:lpstr>Калькулятор. Учимся говорить</vt:lpstr>
      <vt:lpstr>Калькулятор. Учимся говорить</vt:lpstr>
      <vt:lpstr>А что если…</vt:lpstr>
      <vt:lpstr>Сравнения</vt:lpstr>
      <vt:lpstr>Калькулятор 1.0</vt:lpstr>
      <vt:lpstr>Калькулятор. Финал</vt:lpstr>
      <vt:lpstr>Циклы</vt:lpstr>
      <vt:lpstr>Программа психотерапевт</vt:lpstr>
      <vt:lpstr>Презентация PowerPoint</vt:lpstr>
      <vt:lpstr>Презентация PowerPoint</vt:lpstr>
      <vt:lpstr>Функции</vt:lpstr>
      <vt:lpstr>Домашнее задание</vt:lpstr>
      <vt:lpstr>Спасибо за внимание!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Основы Python</dc:title>
  <dc:creator>user</dc:creator>
  <cp:lastModifiedBy>user</cp:lastModifiedBy>
  <cp:revision>71</cp:revision>
  <dcterms:created xsi:type="dcterms:W3CDTF">2021-04-06T11:56:34Z</dcterms:created>
  <dcterms:modified xsi:type="dcterms:W3CDTF">2022-10-16T07:50:37Z</dcterms:modified>
</cp:coreProperties>
</file>